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93" r:id="rId4"/>
    <p:sldId id="266" r:id="rId5"/>
    <p:sldId id="267" r:id="rId6"/>
    <p:sldId id="268" r:id="rId7"/>
    <p:sldId id="269" r:id="rId8"/>
    <p:sldId id="270" r:id="rId9"/>
    <p:sldId id="290" r:id="rId10"/>
    <p:sldId id="260" r:id="rId11"/>
    <p:sldId id="272" r:id="rId12"/>
    <p:sldId id="280" r:id="rId13"/>
    <p:sldId id="288" r:id="rId14"/>
    <p:sldId id="289" r:id="rId15"/>
    <p:sldId id="257" r:id="rId16"/>
    <p:sldId id="258" r:id="rId17"/>
    <p:sldId id="259" r:id="rId18"/>
    <p:sldId id="337" r:id="rId19"/>
    <p:sldId id="265" r:id="rId20"/>
    <p:sldId id="302" r:id="rId21"/>
    <p:sldId id="328" r:id="rId22"/>
    <p:sldId id="306" r:id="rId23"/>
    <p:sldId id="273" r:id="rId24"/>
    <p:sldId id="330" r:id="rId25"/>
    <p:sldId id="335" r:id="rId26"/>
    <p:sldId id="281" r:id="rId27"/>
    <p:sldId id="282" r:id="rId28"/>
    <p:sldId id="338" r:id="rId29"/>
    <p:sldId id="334" r:id="rId30"/>
    <p:sldId id="279"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55" autoAdjust="0"/>
    <p:restoredTop sz="94601" autoAdjust="0"/>
  </p:normalViewPr>
  <p:slideViewPr>
    <p:cSldViewPr snapToGrid="0">
      <p:cViewPr varScale="1">
        <p:scale>
          <a:sx n="95" d="100"/>
          <a:sy n="95" d="100"/>
        </p:scale>
        <p:origin x="108" y="744"/>
      </p:cViewPr>
      <p:guideLst>
        <p:guide orient="horz" pos="2160"/>
        <p:guide pos="3840"/>
      </p:guideLst>
    </p:cSldViewPr>
  </p:slideViewPr>
  <p:outlineViewPr>
    <p:cViewPr>
      <p:scale>
        <a:sx n="33" d="100"/>
        <a:sy n="33" d="100"/>
      </p:scale>
      <p:origin x="0" y="151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441F2700-EC01-4EC6-84BD-CB539CD6EDCC}" type="datetimeFigureOut">
              <a:rPr lang="de-DE" smtClean="0"/>
              <a:t>07.06.2017</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0BFF9BA6-0117-4971-9C4A-8CB60469E1B3}" type="slidenum">
              <a:rPr lang="de-DE" smtClean="0"/>
              <a:t>‹Nr.›</a:t>
            </a:fld>
            <a:endParaRPr lang="de-DE" dirty="0"/>
          </a:p>
        </p:txBody>
      </p:sp>
    </p:spTree>
    <p:extLst>
      <p:ext uri="{BB962C8B-B14F-4D97-AF65-F5344CB8AC3E}">
        <p14:creationId xmlns:p14="http://schemas.microsoft.com/office/powerpoint/2010/main" val="3041230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41F2700-EC01-4EC6-84BD-CB539CD6EDCC}" type="datetimeFigureOut">
              <a:rPr lang="de-DE" smtClean="0"/>
              <a:t>07.06.2017</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0BFF9BA6-0117-4971-9C4A-8CB60469E1B3}" type="slidenum">
              <a:rPr lang="de-DE" smtClean="0"/>
              <a:t>‹Nr.›</a:t>
            </a:fld>
            <a:endParaRPr lang="de-DE" dirty="0"/>
          </a:p>
        </p:txBody>
      </p:sp>
    </p:spTree>
    <p:extLst>
      <p:ext uri="{BB962C8B-B14F-4D97-AF65-F5344CB8AC3E}">
        <p14:creationId xmlns:p14="http://schemas.microsoft.com/office/powerpoint/2010/main" val="410161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41F2700-EC01-4EC6-84BD-CB539CD6EDCC}" type="datetimeFigureOut">
              <a:rPr lang="de-DE" smtClean="0"/>
              <a:t>07.06.2017</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0BFF9BA6-0117-4971-9C4A-8CB60469E1B3}" type="slidenum">
              <a:rPr lang="de-DE" smtClean="0"/>
              <a:t>‹Nr.›</a:t>
            </a:fld>
            <a:endParaRPr lang="de-DE" dirty="0"/>
          </a:p>
        </p:txBody>
      </p:sp>
    </p:spTree>
    <p:extLst>
      <p:ext uri="{BB962C8B-B14F-4D97-AF65-F5344CB8AC3E}">
        <p14:creationId xmlns:p14="http://schemas.microsoft.com/office/powerpoint/2010/main" val="131898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41F2700-EC01-4EC6-84BD-CB539CD6EDCC}" type="datetimeFigureOut">
              <a:rPr lang="de-DE" smtClean="0"/>
              <a:t>07.06.2017</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0BFF9BA6-0117-4971-9C4A-8CB60469E1B3}" type="slidenum">
              <a:rPr lang="de-DE" smtClean="0"/>
              <a:t>‹Nr.›</a:t>
            </a:fld>
            <a:endParaRPr lang="de-DE" dirty="0"/>
          </a:p>
        </p:txBody>
      </p:sp>
    </p:spTree>
    <p:extLst>
      <p:ext uri="{BB962C8B-B14F-4D97-AF65-F5344CB8AC3E}">
        <p14:creationId xmlns:p14="http://schemas.microsoft.com/office/powerpoint/2010/main" val="57451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441F2700-EC01-4EC6-84BD-CB539CD6EDCC}" type="datetimeFigureOut">
              <a:rPr lang="de-DE" smtClean="0"/>
              <a:t>07.06.2017</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0BFF9BA6-0117-4971-9C4A-8CB60469E1B3}" type="slidenum">
              <a:rPr lang="de-DE" smtClean="0"/>
              <a:t>‹Nr.›</a:t>
            </a:fld>
            <a:endParaRPr lang="de-DE" dirty="0"/>
          </a:p>
        </p:txBody>
      </p:sp>
    </p:spTree>
    <p:extLst>
      <p:ext uri="{BB962C8B-B14F-4D97-AF65-F5344CB8AC3E}">
        <p14:creationId xmlns:p14="http://schemas.microsoft.com/office/powerpoint/2010/main" val="412308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441F2700-EC01-4EC6-84BD-CB539CD6EDCC}" type="datetimeFigureOut">
              <a:rPr lang="de-DE" smtClean="0"/>
              <a:t>07.06.2017</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0BFF9BA6-0117-4971-9C4A-8CB60469E1B3}" type="slidenum">
              <a:rPr lang="de-DE" smtClean="0"/>
              <a:t>‹Nr.›</a:t>
            </a:fld>
            <a:endParaRPr lang="de-DE" dirty="0"/>
          </a:p>
        </p:txBody>
      </p:sp>
    </p:spTree>
    <p:extLst>
      <p:ext uri="{BB962C8B-B14F-4D97-AF65-F5344CB8AC3E}">
        <p14:creationId xmlns:p14="http://schemas.microsoft.com/office/powerpoint/2010/main" val="1033238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441F2700-EC01-4EC6-84BD-CB539CD6EDCC}" type="datetimeFigureOut">
              <a:rPr lang="de-DE" smtClean="0"/>
              <a:t>07.06.2017</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0BFF9BA6-0117-4971-9C4A-8CB60469E1B3}" type="slidenum">
              <a:rPr lang="de-DE" smtClean="0"/>
              <a:t>‹Nr.›</a:t>
            </a:fld>
            <a:endParaRPr lang="de-DE" dirty="0"/>
          </a:p>
        </p:txBody>
      </p:sp>
    </p:spTree>
    <p:extLst>
      <p:ext uri="{BB962C8B-B14F-4D97-AF65-F5344CB8AC3E}">
        <p14:creationId xmlns:p14="http://schemas.microsoft.com/office/powerpoint/2010/main" val="143282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41F2700-EC01-4EC6-84BD-CB539CD6EDCC}" type="datetimeFigureOut">
              <a:rPr lang="de-DE" smtClean="0"/>
              <a:t>07.06.2017</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0BFF9BA6-0117-4971-9C4A-8CB60469E1B3}" type="slidenum">
              <a:rPr lang="de-DE" smtClean="0"/>
              <a:t>‹Nr.›</a:t>
            </a:fld>
            <a:endParaRPr lang="de-DE" dirty="0"/>
          </a:p>
        </p:txBody>
      </p:sp>
    </p:spTree>
    <p:extLst>
      <p:ext uri="{BB962C8B-B14F-4D97-AF65-F5344CB8AC3E}">
        <p14:creationId xmlns:p14="http://schemas.microsoft.com/office/powerpoint/2010/main" val="3348128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41F2700-EC01-4EC6-84BD-CB539CD6EDCC}" type="datetimeFigureOut">
              <a:rPr lang="de-DE" smtClean="0"/>
              <a:t>07.06.2017</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0BFF9BA6-0117-4971-9C4A-8CB60469E1B3}" type="slidenum">
              <a:rPr lang="de-DE" smtClean="0"/>
              <a:t>‹Nr.›</a:t>
            </a:fld>
            <a:endParaRPr lang="de-DE" dirty="0"/>
          </a:p>
        </p:txBody>
      </p:sp>
    </p:spTree>
    <p:extLst>
      <p:ext uri="{BB962C8B-B14F-4D97-AF65-F5344CB8AC3E}">
        <p14:creationId xmlns:p14="http://schemas.microsoft.com/office/powerpoint/2010/main" val="2186216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441F2700-EC01-4EC6-84BD-CB539CD6EDCC}" type="datetimeFigureOut">
              <a:rPr lang="de-DE" smtClean="0"/>
              <a:t>07.06.2017</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0BFF9BA6-0117-4971-9C4A-8CB60469E1B3}" type="slidenum">
              <a:rPr lang="de-DE" smtClean="0"/>
              <a:t>‹Nr.›</a:t>
            </a:fld>
            <a:endParaRPr lang="de-DE" dirty="0"/>
          </a:p>
        </p:txBody>
      </p:sp>
    </p:spTree>
    <p:extLst>
      <p:ext uri="{BB962C8B-B14F-4D97-AF65-F5344CB8AC3E}">
        <p14:creationId xmlns:p14="http://schemas.microsoft.com/office/powerpoint/2010/main" val="3783389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441F2700-EC01-4EC6-84BD-CB539CD6EDCC}" type="datetimeFigureOut">
              <a:rPr lang="de-DE" smtClean="0"/>
              <a:t>07.06.2017</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0BFF9BA6-0117-4971-9C4A-8CB60469E1B3}" type="slidenum">
              <a:rPr lang="de-DE" smtClean="0"/>
              <a:t>‹Nr.›</a:t>
            </a:fld>
            <a:endParaRPr lang="de-DE" dirty="0"/>
          </a:p>
        </p:txBody>
      </p:sp>
    </p:spTree>
    <p:extLst>
      <p:ext uri="{BB962C8B-B14F-4D97-AF65-F5344CB8AC3E}">
        <p14:creationId xmlns:p14="http://schemas.microsoft.com/office/powerpoint/2010/main" val="24431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F2700-EC01-4EC6-84BD-CB539CD6EDCC}" type="datetimeFigureOut">
              <a:rPr lang="de-DE" smtClean="0"/>
              <a:t>07.06.2017</a:t>
            </a:fld>
            <a:endParaRPr lang="de-DE" dirty="0"/>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F9BA6-0117-4971-9C4A-8CB60469E1B3}" type="slidenum">
              <a:rPr lang="de-DE" smtClean="0"/>
              <a:t>‹Nr.›</a:t>
            </a:fld>
            <a:endParaRPr lang="de-DE" dirty="0"/>
          </a:p>
        </p:txBody>
      </p:sp>
    </p:spTree>
    <p:extLst>
      <p:ext uri="{BB962C8B-B14F-4D97-AF65-F5344CB8AC3E}">
        <p14:creationId xmlns:p14="http://schemas.microsoft.com/office/powerpoint/2010/main" val="3582942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ipsis.de/themen/thema_zaehne.htm" TargetMode="External"/><Relationship Id="rId2" Type="http://schemas.openxmlformats.org/officeDocument/2006/relationships/hyperlink" Target="http://www.aufbisschienentherapie.at/die_psyche_der_heimliche_zahnkiller/2137_01.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jp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ensodyne.de/ueber-schmerzempfindliche-zaehne.aspx"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www.dentalmagazin.de/expertenzirkel/Sensible-Zaehne-Was-sind-die-Ursachen-was-hilft_245604.html#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proschmelz.de/was-ist-zahnerosion.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1702" y="1505069"/>
            <a:ext cx="10489171" cy="2286000"/>
          </a:xfrm>
        </p:spPr>
        <p:txBody>
          <a:bodyPr>
            <a:normAutofit fontScale="90000"/>
          </a:bodyPr>
          <a:lstStyle/>
          <a:p>
            <a:pPr algn="l"/>
            <a:r>
              <a:rPr lang="de-DE" dirty="0"/>
              <a:t>Zahn – Seele – Mensch</a:t>
            </a:r>
            <a:br>
              <a:rPr lang="de-DE" dirty="0"/>
            </a:br>
            <a:r>
              <a:rPr lang="de-DE" sz="3600" dirty="0"/>
              <a:t>Zur Indikation der PSE </a:t>
            </a:r>
            <a:br>
              <a:rPr lang="de-DE" sz="3600" dirty="0"/>
            </a:br>
            <a:r>
              <a:rPr lang="de-DE" sz="3600" dirty="0"/>
              <a:t>im Zahn-Kiefer-Bereich</a:t>
            </a:r>
            <a:br>
              <a:rPr lang="de-DE" dirty="0"/>
            </a:br>
            <a:endParaRPr lang="de-DE" dirty="0"/>
          </a:p>
        </p:txBody>
      </p:sp>
      <p:sp>
        <p:nvSpPr>
          <p:cNvPr id="3" name="Untertitel 2"/>
          <p:cNvSpPr>
            <a:spLocks noGrp="1"/>
          </p:cNvSpPr>
          <p:nvPr>
            <p:ph type="subTitle" idx="1"/>
          </p:nvPr>
        </p:nvSpPr>
        <p:spPr>
          <a:xfrm>
            <a:off x="178827" y="4564857"/>
            <a:ext cx="10489171" cy="1655762"/>
          </a:xfrm>
        </p:spPr>
        <p:txBody>
          <a:bodyPr>
            <a:normAutofit lnSpcReduction="10000"/>
          </a:bodyPr>
          <a:lstStyle/>
          <a:p>
            <a:pPr algn="l"/>
            <a:r>
              <a:rPr lang="de-DE" dirty="0"/>
              <a:t>Dr. med. dent. Norbert Guggenbichler</a:t>
            </a:r>
          </a:p>
          <a:p>
            <a:pPr algn="l"/>
            <a:r>
              <a:rPr lang="de-DE" dirty="0"/>
              <a:t>Zahnarzt, Heilpraktiker, Energietherapeut</a:t>
            </a:r>
          </a:p>
          <a:p>
            <a:pPr algn="l"/>
            <a:r>
              <a:rPr lang="de-DE" dirty="0"/>
              <a:t>Louisenstr. 19</a:t>
            </a:r>
          </a:p>
          <a:p>
            <a:pPr algn="l"/>
            <a:r>
              <a:rPr lang="de-DE" dirty="0"/>
              <a:t>D-61348 Bad Homburg</a:t>
            </a:r>
          </a:p>
        </p:txBody>
      </p:sp>
      <p:sp>
        <p:nvSpPr>
          <p:cNvPr id="4" name="Textfeld 3"/>
          <p:cNvSpPr txBox="1"/>
          <p:nvPr/>
        </p:nvSpPr>
        <p:spPr>
          <a:xfrm>
            <a:off x="895349" y="146006"/>
            <a:ext cx="9772650" cy="369332"/>
          </a:xfrm>
          <a:prstGeom prst="rect">
            <a:avLst/>
          </a:prstGeom>
          <a:noFill/>
        </p:spPr>
        <p:txBody>
          <a:bodyPr wrap="square" rtlCol="0">
            <a:spAutoFit/>
          </a:bodyPr>
          <a:lstStyle/>
          <a:p>
            <a:r>
              <a:rPr lang="de-DE" dirty="0"/>
              <a:t>  20 Jahre PSE - 13. Expertentreffen der  PSE 26.-28.5. 2017 </a:t>
            </a:r>
          </a:p>
        </p:txBody>
      </p:sp>
      <p:pic>
        <p:nvPicPr>
          <p:cNvPr id="5" name="Grafik 4"/>
          <p:cNvPicPr>
            <a:picLocks noChangeAspect="1"/>
          </p:cNvPicPr>
          <p:nvPr/>
        </p:nvPicPr>
        <p:blipFill>
          <a:blip r:embed="rId2"/>
          <a:stretch>
            <a:fillRect/>
          </a:stretch>
        </p:blipFill>
        <p:spPr>
          <a:xfrm>
            <a:off x="178829" y="146006"/>
            <a:ext cx="709141" cy="585276"/>
          </a:xfrm>
          <a:prstGeom prst="rect">
            <a:avLst/>
          </a:prstGeom>
        </p:spPr>
      </p:pic>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491" y="146006"/>
            <a:ext cx="4449134" cy="6406205"/>
          </a:xfrm>
          <a:prstGeom prst="rect">
            <a:avLst/>
          </a:prstGeom>
        </p:spPr>
      </p:pic>
    </p:spTree>
    <p:extLst>
      <p:ext uri="{BB962C8B-B14F-4D97-AF65-F5344CB8AC3E}">
        <p14:creationId xmlns:p14="http://schemas.microsoft.com/office/powerpoint/2010/main" val="1634728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5900" y="114300"/>
            <a:ext cx="8890000" cy="6217087"/>
          </a:xfrm>
          <a:prstGeom prst="rect">
            <a:avLst/>
          </a:prstGeom>
          <a:noFill/>
        </p:spPr>
        <p:txBody>
          <a:bodyPr wrap="square" rtlCol="0">
            <a:spAutoFit/>
          </a:bodyPr>
          <a:lstStyle/>
          <a:p>
            <a:r>
              <a:rPr lang="de-DE" sz="2800" dirty="0"/>
              <a:t>Chronische Pulpitis / Pulpitis </a:t>
            </a:r>
            <a:r>
              <a:rPr lang="de-DE" sz="2800" dirty="0" err="1"/>
              <a:t>serosa</a:t>
            </a:r>
            <a:r>
              <a:rPr lang="de-DE" sz="2800" dirty="0"/>
              <a:t> / reversible Pulpitis</a:t>
            </a:r>
          </a:p>
          <a:p>
            <a:r>
              <a:rPr lang="de-DE" b="1" dirty="0"/>
              <a:t>Histologie: </a:t>
            </a:r>
            <a:r>
              <a:rPr lang="de-DE" dirty="0"/>
              <a:t>Leichte bis mäßiger Entzündungszustand der Zahnpulpa</a:t>
            </a:r>
          </a:p>
          <a:p>
            <a:endParaRPr lang="de-DE" dirty="0"/>
          </a:p>
          <a:p>
            <a:r>
              <a:rPr lang="de-DE" b="1" dirty="0"/>
              <a:t>Ursachen</a:t>
            </a:r>
            <a:r>
              <a:rPr lang="de-DE" dirty="0"/>
              <a:t>: - mechanische Reize: Präparationstrauma</a:t>
            </a:r>
          </a:p>
          <a:p>
            <a:r>
              <a:rPr lang="de-DE" dirty="0"/>
              <a:t>	 - toxische Reize: Säure / Ätzen des  Zahnbeins bei Füllungsversorgung</a:t>
            </a:r>
          </a:p>
          <a:p>
            <a:r>
              <a:rPr lang="de-DE" dirty="0"/>
              <a:t>	-  Infektiös: Kariesbakterien</a:t>
            </a:r>
          </a:p>
          <a:p>
            <a:r>
              <a:rPr lang="de-DE" dirty="0"/>
              <a:t>	-  Traumatisch: Überlastung, z.B. durch Knirschen oder zu hohe Füllung</a:t>
            </a:r>
          </a:p>
          <a:p>
            <a:endParaRPr lang="de-DE" dirty="0"/>
          </a:p>
          <a:p>
            <a:r>
              <a:rPr lang="de-DE" b="1" dirty="0"/>
              <a:t>Prognose 1: </a:t>
            </a:r>
            <a:r>
              <a:rPr lang="de-DE" dirty="0"/>
              <a:t>Gut, wenn die Pulpa fähig ist, sich zu regenerieren und einen 	     	  	      entzündungsfreien Zustand zu erreichen</a:t>
            </a:r>
          </a:p>
          <a:p>
            <a:r>
              <a:rPr lang="de-DE" dirty="0"/>
              <a:t>	     Übliche Behandlung: - Beseitigen der Reizfaktoren</a:t>
            </a:r>
          </a:p>
          <a:p>
            <a:r>
              <a:rPr lang="de-DE" dirty="0"/>
              <a:t> 	                                      - Warten  auf die Spontanremission		</a:t>
            </a:r>
          </a:p>
          <a:p>
            <a:r>
              <a:rPr lang="de-DE" dirty="0"/>
              <a:t>	    - Im Ideal innerhalb  von einigen Tagen bis  Wochen symptomfrei</a:t>
            </a:r>
          </a:p>
          <a:p>
            <a:endParaRPr lang="de-DE" dirty="0"/>
          </a:p>
          <a:p>
            <a:r>
              <a:rPr lang="de-DE" b="1" dirty="0"/>
              <a:t>Prognose 2: </a:t>
            </a:r>
            <a:r>
              <a:rPr lang="de-DE" dirty="0"/>
              <a:t>Oft  leichte  Beschwerden über  Monate und Jahre hinweg , Therapieresistenz</a:t>
            </a:r>
          </a:p>
          <a:p>
            <a:r>
              <a:rPr lang="de-DE" dirty="0"/>
              <a:t>	</a:t>
            </a:r>
            <a:r>
              <a:rPr lang="de-DE" dirty="0" err="1"/>
              <a:t>Worst</a:t>
            </a:r>
            <a:r>
              <a:rPr lang="de-DE" dirty="0"/>
              <a:t> Case: symptomloses  Absterben der  Zahnpulpa mit  Entwicklung  eines 	Granuloms / apikaler Ostitis</a:t>
            </a:r>
          </a:p>
          <a:p>
            <a:endParaRPr lang="de-DE" dirty="0"/>
          </a:p>
          <a:p>
            <a:r>
              <a:rPr lang="de-DE" sz="2800" dirty="0"/>
              <a:t>Akute  Pulpitis / Pulpitis </a:t>
            </a:r>
            <a:r>
              <a:rPr lang="de-DE" sz="2800" dirty="0" err="1"/>
              <a:t>purulenta</a:t>
            </a:r>
            <a:r>
              <a:rPr lang="de-DE" sz="2800" dirty="0"/>
              <a:t>  / irreversible Pulpitis</a:t>
            </a:r>
          </a:p>
          <a:p>
            <a:r>
              <a:rPr lang="de-DE" dirty="0"/>
              <a:t>endet  unbehandelt unter  heftigen Beschwerden mit Absterben der Zahnpulpa</a:t>
            </a:r>
          </a:p>
          <a:p>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5900" y="293687"/>
            <a:ext cx="2921000" cy="3250127"/>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087" y="3808888"/>
            <a:ext cx="2601913" cy="2895086"/>
          </a:xfrm>
          <a:prstGeom prst="rect">
            <a:avLst/>
          </a:prstGeom>
        </p:spPr>
      </p:pic>
    </p:spTree>
    <p:extLst>
      <p:ext uri="{BB962C8B-B14F-4D97-AF65-F5344CB8AC3E}">
        <p14:creationId xmlns:p14="http://schemas.microsoft.com/office/powerpoint/2010/main" val="207723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52425" y="257810"/>
            <a:ext cx="5295900" cy="6309420"/>
          </a:xfrm>
          <a:prstGeom prst="rect">
            <a:avLst/>
          </a:prstGeom>
        </p:spPr>
        <p:txBody>
          <a:bodyPr wrap="square">
            <a:spAutoFit/>
          </a:bodyPr>
          <a:lstStyle/>
          <a:p>
            <a:r>
              <a:rPr lang="en-US" sz="2800" b="1" dirty="0" err="1"/>
              <a:t>Einteilung</a:t>
            </a:r>
            <a:r>
              <a:rPr lang="en-US" sz="2800" b="1" dirty="0"/>
              <a:t> nach ICD-10 Code 2013:</a:t>
            </a:r>
            <a:endParaRPr lang="en-US" sz="2800" dirty="0"/>
          </a:p>
          <a:p>
            <a:pPr>
              <a:buFont typeface="Arial" panose="020B0604020202020204" pitchFamily="34" charset="0"/>
              <a:buChar char="•"/>
            </a:pPr>
            <a:r>
              <a:rPr lang="en-US" sz="2000" dirty="0"/>
              <a:t> K04.-  </a:t>
            </a:r>
            <a:r>
              <a:rPr lang="en-US" sz="2000" dirty="0" err="1"/>
              <a:t>Krankheiten</a:t>
            </a:r>
            <a:r>
              <a:rPr lang="en-US" sz="2000" dirty="0"/>
              <a:t> der </a:t>
            </a:r>
            <a:r>
              <a:rPr lang="en-US" sz="2000" dirty="0" err="1"/>
              <a:t>Pulpa</a:t>
            </a:r>
            <a:r>
              <a:rPr lang="en-US" sz="2000" dirty="0"/>
              <a:t> und des</a:t>
            </a:r>
          </a:p>
          <a:p>
            <a:r>
              <a:rPr lang="en-US" sz="2000" dirty="0"/>
              <a:t>              </a:t>
            </a:r>
            <a:r>
              <a:rPr lang="en-US" sz="2000" dirty="0" err="1"/>
              <a:t>periapikalen</a:t>
            </a:r>
            <a:r>
              <a:rPr lang="en-US" sz="2000" dirty="0"/>
              <a:t> </a:t>
            </a:r>
            <a:r>
              <a:rPr lang="en-US" sz="2000" dirty="0" err="1"/>
              <a:t>Gewebes</a:t>
            </a:r>
            <a:r>
              <a:rPr lang="en-US" sz="2000" dirty="0"/>
              <a:t> </a:t>
            </a:r>
          </a:p>
          <a:p>
            <a:pPr>
              <a:buFont typeface="Arial" panose="020B0604020202020204" pitchFamily="34" charset="0"/>
              <a:buChar char="•"/>
            </a:pPr>
            <a:r>
              <a:rPr lang="en-US" sz="2000" dirty="0"/>
              <a:t> K04.0 Pulpitis </a:t>
            </a:r>
          </a:p>
          <a:p>
            <a:pPr marL="742950" lvl="1" indent="-285750">
              <a:buFont typeface="Arial" panose="020B0604020202020204" pitchFamily="34" charset="0"/>
              <a:buChar char="•"/>
            </a:pPr>
            <a:r>
              <a:rPr lang="en-US" sz="2000" dirty="0" err="1"/>
              <a:t>akut</a:t>
            </a:r>
            <a:r>
              <a:rPr lang="en-US" sz="2000" dirty="0"/>
              <a:t> </a:t>
            </a:r>
          </a:p>
          <a:p>
            <a:pPr marL="742950" lvl="1" indent="-285750">
              <a:buFont typeface="Arial" panose="020B0604020202020204" pitchFamily="34" charset="0"/>
              <a:buChar char="•"/>
            </a:pPr>
            <a:r>
              <a:rPr lang="en-US" sz="2000" dirty="0" err="1"/>
              <a:t>chronisch</a:t>
            </a:r>
            <a:r>
              <a:rPr lang="en-US" sz="2000" dirty="0"/>
              <a:t> (</a:t>
            </a:r>
            <a:r>
              <a:rPr lang="en-US" sz="2000" dirty="0" err="1"/>
              <a:t>hyperplastisch</a:t>
            </a:r>
            <a:r>
              <a:rPr lang="en-US" sz="2000" dirty="0"/>
              <a:t>, </a:t>
            </a:r>
            <a:r>
              <a:rPr lang="en-US" sz="2000" dirty="0" err="1"/>
              <a:t>ulzerös</a:t>
            </a:r>
            <a:r>
              <a:rPr lang="en-US" sz="2000" dirty="0"/>
              <a:t>) </a:t>
            </a:r>
          </a:p>
          <a:p>
            <a:pPr marL="742950" lvl="1" indent="-285750">
              <a:buFont typeface="Arial" panose="020B0604020202020204" pitchFamily="34" charset="0"/>
              <a:buChar char="•"/>
            </a:pPr>
            <a:r>
              <a:rPr lang="en-US" sz="2000" dirty="0"/>
              <a:t>irreversibel </a:t>
            </a:r>
          </a:p>
          <a:p>
            <a:pPr marL="742950" lvl="1" indent="-285750">
              <a:buFont typeface="Arial" panose="020B0604020202020204" pitchFamily="34" charset="0"/>
              <a:buChar char="•"/>
            </a:pPr>
            <a:r>
              <a:rPr lang="en-US" sz="2000" dirty="0" err="1"/>
              <a:t>reversibel</a:t>
            </a:r>
            <a:r>
              <a:rPr lang="en-US" sz="2000" dirty="0"/>
              <a:t> </a:t>
            </a:r>
          </a:p>
          <a:p>
            <a:pPr>
              <a:spcAft>
                <a:spcPts val="600"/>
              </a:spcAft>
            </a:pPr>
            <a:r>
              <a:rPr lang="en-US" sz="2000" b="1" dirty="0" err="1"/>
              <a:t>pathologische</a:t>
            </a:r>
            <a:r>
              <a:rPr lang="en-US" sz="2000" b="1" dirty="0"/>
              <a:t> </a:t>
            </a:r>
            <a:r>
              <a:rPr lang="en-US" sz="2000" b="1" dirty="0" err="1"/>
              <a:t>Veränderungen</a:t>
            </a:r>
            <a:r>
              <a:rPr lang="en-US" sz="2000" b="1" dirty="0"/>
              <a:t> der </a:t>
            </a:r>
            <a:r>
              <a:rPr lang="en-US" sz="2000" b="1" dirty="0" err="1"/>
              <a:t>Pulpa</a:t>
            </a:r>
            <a:r>
              <a:rPr lang="en-US" sz="2000" b="1" dirty="0"/>
              <a:t> </a:t>
            </a:r>
            <a:r>
              <a:rPr lang="en-US" sz="2000" b="1" dirty="0" err="1"/>
              <a:t>sind</a:t>
            </a:r>
            <a:r>
              <a:rPr lang="en-US" sz="2000" b="1" dirty="0"/>
              <a:t> </a:t>
            </a:r>
            <a:r>
              <a:rPr lang="en-US" sz="2000" b="1" dirty="0" err="1"/>
              <a:t>schwer</a:t>
            </a:r>
            <a:r>
              <a:rPr lang="en-US" sz="2000" b="1" dirty="0"/>
              <a:t> </a:t>
            </a:r>
            <a:r>
              <a:rPr lang="en-US" sz="2000" b="1" dirty="0" err="1"/>
              <a:t>diagnostisch</a:t>
            </a:r>
            <a:r>
              <a:rPr lang="en-US" sz="2000" b="1" dirty="0"/>
              <a:t> </a:t>
            </a:r>
            <a:r>
              <a:rPr lang="en-US" sz="2000" b="1" dirty="0" err="1"/>
              <a:t>fassbar</a:t>
            </a:r>
            <a:r>
              <a:rPr lang="en-US" sz="2000" b="1" dirty="0"/>
              <a:t>:</a:t>
            </a:r>
          </a:p>
          <a:p>
            <a:pPr marL="342900" indent="-342900">
              <a:spcAft>
                <a:spcPts val="600"/>
              </a:spcAft>
              <a:buFont typeface="Arial" panose="020B0604020202020204" pitchFamily="34" charset="0"/>
              <a:buChar char="•"/>
            </a:pPr>
            <a:r>
              <a:rPr lang="en-US" sz="2000" b="1" dirty="0" err="1"/>
              <a:t>Dentindurchlässigkeit</a:t>
            </a:r>
            <a:r>
              <a:rPr lang="en-US" sz="2000" b="1" dirty="0"/>
              <a:t>  </a:t>
            </a:r>
            <a:r>
              <a:rPr lang="en-US" sz="2000" b="1" dirty="0" err="1"/>
              <a:t>schwankt</a:t>
            </a:r>
            <a:r>
              <a:rPr lang="en-US" sz="2000" b="1" dirty="0"/>
              <a:t> stark</a:t>
            </a:r>
          </a:p>
          <a:p>
            <a:pPr marL="342900" indent="-342900">
              <a:spcAft>
                <a:spcPts val="600"/>
              </a:spcAft>
              <a:buFont typeface="Arial" panose="020B0604020202020204" pitchFamily="34" charset="0"/>
              <a:buChar char="•"/>
            </a:pPr>
            <a:r>
              <a:rPr lang="en-US" sz="2000" b="1" dirty="0" err="1"/>
              <a:t>Pulpendegeneration</a:t>
            </a:r>
            <a:r>
              <a:rPr lang="en-US" sz="2000" b="1" dirty="0"/>
              <a:t> / </a:t>
            </a:r>
            <a:r>
              <a:rPr lang="en-US" sz="2000" b="1" dirty="0" err="1"/>
              <a:t>zunehmende</a:t>
            </a:r>
            <a:r>
              <a:rPr lang="en-US" sz="2000" b="1" dirty="0"/>
              <a:t> Obliteration </a:t>
            </a:r>
            <a:r>
              <a:rPr lang="en-US" sz="2000" dirty="0"/>
              <a:t>(</a:t>
            </a:r>
            <a:r>
              <a:rPr lang="en-US" sz="2000" dirty="0" err="1"/>
              <a:t>Verkalkung</a:t>
            </a:r>
            <a:r>
              <a:rPr lang="en-US" sz="2000" dirty="0"/>
              <a:t> der </a:t>
            </a:r>
            <a:r>
              <a:rPr lang="en-US" sz="2000" dirty="0" err="1"/>
              <a:t>Wurzelkanäle</a:t>
            </a:r>
            <a:r>
              <a:rPr lang="en-US" sz="2000" dirty="0"/>
              <a:t> / </a:t>
            </a:r>
            <a:r>
              <a:rPr lang="en-US" sz="2000" dirty="0" err="1"/>
              <a:t>Abnahme</a:t>
            </a:r>
            <a:r>
              <a:rPr lang="en-US" sz="2000" dirty="0"/>
              <a:t> der </a:t>
            </a:r>
            <a:r>
              <a:rPr lang="en-US" sz="2000" b="1" dirty="0" err="1"/>
              <a:t>Vitalität</a:t>
            </a:r>
            <a:r>
              <a:rPr lang="en-US" sz="2000" b="1" dirty="0"/>
              <a:t>, d. h. </a:t>
            </a:r>
            <a:r>
              <a:rPr lang="en-US" sz="2000" b="1" dirty="0" err="1"/>
              <a:t>Durchblutung</a:t>
            </a:r>
            <a:r>
              <a:rPr lang="en-US" sz="2000" b="1" dirty="0"/>
              <a:t> des </a:t>
            </a:r>
            <a:r>
              <a:rPr lang="en-US" sz="2000" b="1" dirty="0" err="1"/>
              <a:t>Zahnes</a:t>
            </a:r>
            <a:r>
              <a:rPr lang="en-US" sz="2000" b="1" dirty="0"/>
              <a:t>)</a:t>
            </a:r>
          </a:p>
          <a:p>
            <a:pPr marL="342900" indent="-342900">
              <a:spcAft>
                <a:spcPts val="600"/>
              </a:spcAft>
              <a:buFont typeface="Arial" panose="020B0604020202020204" pitchFamily="34" charset="0"/>
              <a:buChar char="•"/>
            </a:pPr>
            <a:r>
              <a:rPr lang="en-US" sz="2000" b="1" dirty="0" err="1"/>
              <a:t>Okklusales</a:t>
            </a:r>
            <a:r>
              <a:rPr lang="en-US" sz="2000" b="1" dirty="0"/>
              <a:t> Trauma  </a:t>
            </a:r>
            <a:r>
              <a:rPr lang="en-US" sz="2000" dirty="0" err="1"/>
              <a:t>kann</a:t>
            </a:r>
            <a:r>
              <a:rPr lang="en-US" sz="2000" dirty="0"/>
              <a:t> eine </a:t>
            </a:r>
            <a:r>
              <a:rPr lang="en-US" sz="2000" b="1" dirty="0" err="1"/>
              <a:t>Parodontitis</a:t>
            </a:r>
            <a:r>
              <a:rPr lang="en-US" sz="2000" dirty="0"/>
              <a:t> </a:t>
            </a:r>
            <a:r>
              <a:rPr lang="en-US" sz="2000" b="1" dirty="0" err="1"/>
              <a:t>apikalis</a:t>
            </a:r>
            <a:r>
              <a:rPr lang="en-US" sz="2000" b="1" dirty="0"/>
              <a:t> </a:t>
            </a:r>
            <a:r>
              <a:rPr lang="en-US" sz="2000" b="1" dirty="0" err="1"/>
              <a:t>vortäuschen</a:t>
            </a:r>
            <a:r>
              <a:rPr lang="en-US" sz="2000" b="1" dirty="0"/>
              <a:t> ! </a:t>
            </a:r>
          </a:p>
          <a:p>
            <a:pPr marL="342900" indent="-342900">
              <a:buFont typeface="Arial" panose="020B0604020202020204" pitchFamily="34" charset="0"/>
              <a:buChar char="•"/>
            </a:pPr>
            <a:r>
              <a:rPr lang="de-DE" sz="2000" dirty="0"/>
              <a:t>Über eine anfängliche Pulpitis kann ein Röntgenbild </a:t>
            </a:r>
            <a:r>
              <a:rPr lang="de-DE" sz="2000" b="1" dirty="0"/>
              <a:t>nichts</a:t>
            </a:r>
            <a:r>
              <a:rPr lang="de-DE" sz="2000" dirty="0"/>
              <a:t> aussagen.</a:t>
            </a:r>
            <a:endParaRPr lang="en-US" sz="2000" dirty="0">
              <a:effectLst/>
            </a:endParaRPr>
          </a:p>
        </p:txBody>
      </p:sp>
      <p:graphicFrame>
        <p:nvGraphicFramePr>
          <p:cNvPr id="3" name="Tabelle 2"/>
          <p:cNvGraphicFramePr>
            <a:graphicFrameLocks noGrp="1"/>
          </p:cNvGraphicFramePr>
          <p:nvPr>
            <p:extLst>
              <p:ext uri="{D42A27DB-BD31-4B8C-83A1-F6EECF244321}">
                <p14:modId xmlns:p14="http://schemas.microsoft.com/office/powerpoint/2010/main" val="1482707030"/>
              </p:ext>
            </p:extLst>
          </p:nvPr>
        </p:nvGraphicFramePr>
        <p:xfrm>
          <a:off x="5876925" y="257811"/>
          <a:ext cx="6115050" cy="6085838"/>
        </p:xfrm>
        <a:graphic>
          <a:graphicData uri="http://schemas.openxmlformats.org/drawingml/2006/table">
            <a:tbl>
              <a:tblPr/>
              <a:tblGrid>
                <a:gridCol w="3082464">
                  <a:extLst>
                    <a:ext uri="{9D8B030D-6E8A-4147-A177-3AD203B41FA5}">
                      <a16:colId xmlns:a16="http://schemas.microsoft.com/office/drawing/2014/main" val="3065970359"/>
                    </a:ext>
                  </a:extLst>
                </a:gridCol>
                <a:gridCol w="3032586">
                  <a:extLst>
                    <a:ext uri="{9D8B030D-6E8A-4147-A177-3AD203B41FA5}">
                      <a16:colId xmlns:a16="http://schemas.microsoft.com/office/drawing/2014/main" val="206483808"/>
                    </a:ext>
                  </a:extLst>
                </a:gridCol>
              </a:tblGrid>
              <a:tr h="417452">
                <a:tc gridSpan="2">
                  <a:txBody>
                    <a:bodyPr/>
                    <a:lstStyle/>
                    <a:p>
                      <a:pPr rtl="0"/>
                      <a:r>
                        <a:rPr lang="en-US" sz="2000" dirty="0">
                          <a:effectLst/>
                        </a:rPr>
                        <a:t>Entwicklung des </a:t>
                      </a:r>
                      <a:r>
                        <a:rPr lang="en-US" sz="2000" dirty="0" err="1">
                          <a:effectLst/>
                        </a:rPr>
                        <a:t>Entzündungs</a:t>
                      </a:r>
                      <a:r>
                        <a:rPr lang="en-US" sz="2000" dirty="0">
                          <a:effectLst/>
                        </a:rPr>
                        <a:t>- /</a:t>
                      </a:r>
                      <a:r>
                        <a:rPr lang="en-US" sz="2000" dirty="0" err="1">
                          <a:effectLst/>
                        </a:rPr>
                        <a:t>Degenerationsgeschehens</a:t>
                      </a:r>
                      <a:endParaRPr lang="en-US" sz="2000" dirty="0">
                        <a:effectLst/>
                      </a:endParaRPr>
                    </a:p>
                  </a:txBody>
                  <a:tcPr marL="19050" marR="19050" marT="19050" marB="19050" anchor="ctr">
                    <a:lnL w="19050" cap="flat" cmpd="dbl" algn="ctr">
                      <a:solidFill>
                        <a:srgbClr val="808080"/>
                      </a:solidFill>
                      <a:prstDash val="solid"/>
                      <a:round/>
                      <a:headEnd type="none" w="med" len="med"/>
                      <a:tailEnd type="none" w="med" len="med"/>
                    </a:lnL>
                    <a:lnR w="19050" cap="flat" cmpd="dbl" algn="ctr">
                      <a:solidFill>
                        <a:srgbClr val="808080"/>
                      </a:solidFill>
                      <a:prstDash val="solid"/>
                      <a:round/>
                      <a:headEnd type="none" w="med" len="med"/>
                      <a:tailEnd type="none" w="med" len="med"/>
                    </a:lnR>
                    <a:lnT w="19050" cap="flat" cmpd="dbl" algn="ctr">
                      <a:solidFill>
                        <a:srgbClr val="808080"/>
                      </a:solidFill>
                      <a:prstDash val="solid"/>
                      <a:round/>
                      <a:headEnd type="none" w="med" len="med"/>
                      <a:tailEnd type="none" w="med" len="med"/>
                    </a:lnT>
                    <a:lnB w="9525" cap="flat" cmpd="dbl" algn="ctr">
                      <a:solidFill>
                        <a:srgbClr val="808080"/>
                      </a:solidFill>
                      <a:prstDash val="solid"/>
                      <a:round/>
                      <a:headEnd type="none" w="med" len="med"/>
                      <a:tailEnd type="none" w="med" len="med"/>
                    </a:lnB>
                  </a:tcPr>
                </a:tc>
                <a:tc hMerge="1">
                  <a:txBody>
                    <a:bodyPr/>
                    <a:lstStyle/>
                    <a:p>
                      <a:pPr rtl="0"/>
                      <a:endParaRPr lang="en-US" sz="2000" dirty="0">
                        <a:effectLst/>
                      </a:endParaRPr>
                    </a:p>
                  </a:txBody>
                  <a:tcPr marL="19050" marR="19050" marT="19050" marB="19050" anchor="ctr">
                    <a:lnL w="9525" cap="flat" cmpd="dbl" algn="ctr">
                      <a:solidFill>
                        <a:srgbClr val="808080"/>
                      </a:solidFill>
                      <a:prstDash val="solid"/>
                      <a:round/>
                      <a:headEnd type="none" w="med" len="med"/>
                      <a:tailEnd type="none" w="med" len="med"/>
                    </a:lnL>
                    <a:lnR w="19050" cap="flat" cmpd="dbl" algn="ctr">
                      <a:solidFill>
                        <a:srgbClr val="808080"/>
                      </a:solidFill>
                      <a:prstDash val="solid"/>
                      <a:round/>
                      <a:headEnd type="none" w="med" len="med"/>
                      <a:tailEnd type="none" w="med" len="med"/>
                    </a:lnR>
                    <a:lnT w="19050" cap="flat" cmpd="dbl" algn="ctr">
                      <a:solidFill>
                        <a:srgbClr val="808080"/>
                      </a:solidFill>
                      <a:prstDash val="solid"/>
                      <a:round/>
                      <a:headEnd type="none" w="med" len="med"/>
                      <a:tailEnd type="none" w="med" len="med"/>
                    </a:lnT>
                    <a:lnB w="9525" cap="flat" cmpd="dbl" algn="ctr">
                      <a:solidFill>
                        <a:srgbClr val="808080"/>
                      </a:solidFill>
                      <a:prstDash val="solid"/>
                      <a:round/>
                      <a:headEnd type="none" w="med" len="med"/>
                      <a:tailEnd type="none" w="med" len="med"/>
                    </a:lnB>
                  </a:tcPr>
                </a:tc>
                <a:extLst>
                  <a:ext uri="{0D108BD9-81ED-4DB2-BD59-A6C34878D82A}">
                    <a16:rowId xmlns:a16="http://schemas.microsoft.com/office/drawing/2014/main" val="503818817"/>
                  </a:ext>
                </a:extLst>
              </a:tr>
              <a:tr h="977308">
                <a:tc>
                  <a:txBody>
                    <a:bodyPr/>
                    <a:lstStyle/>
                    <a:p>
                      <a:pPr rtl="0"/>
                      <a:r>
                        <a:rPr lang="en-US" sz="2000" b="1" dirty="0" err="1">
                          <a:effectLst/>
                        </a:rPr>
                        <a:t>Hyperämie</a:t>
                      </a:r>
                      <a:r>
                        <a:rPr lang="en-US" sz="2000" dirty="0">
                          <a:effectLst/>
                        </a:rPr>
                        <a:t> (</a:t>
                      </a:r>
                      <a:r>
                        <a:rPr lang="en-US" sz="2000" dirty="0" err="1">
                          <a:effectLst/>
                        </a:rPr>
                        <a:t>übermäßiges</a:t>
                      </a:r>
                      <a:r>
                        <a:rPr lang="en-US" sz="2000" dirty="0">
                          <a:effectLst/>
                        </a:rPr>
                        <a:t> </a:t>
                      </a:r>
                      <a:r>
                        <a:rPr lang="en-US" sz="2000" dirty="0" err="1">
                          <a:effectLst/>
                        </a:rPr>
                        <a:t>Blutangebot</a:t>
                      </a:r>
                      <a:r>
                        <a:rPr lang="en-US" sz="2000" dirty="0">
                          <a:effectLst/>
                        </a:rPr>
                        <a:t> in einem Organ oder </a:t>
                      </a:r>
                      <a:r>
                        <a:rPr lang="en-US" sz="2000" dirty="0" err="1">
                          <a:effectLst/>
                        </a:rPr>
                        <a:t>Gewebe</a:t>
                      </a:r>
                      <a:r>
                        <a:rPr lang="en-US" sz="2000" dirty="0">
                          <a:effectLst/>
                        </a:rPr>
                        <a:t>)</a:t>
                      </a:r>
                    </a:p>
                  </a:txBody>
                  <a:tcPr marL="19050" marR="19050" marT="19050" marB="19050" anchor="ctr">
                    <a:lnL w="19050" cap="flat" cmpd="dbl" algn="ctr">
                      <a:solidFill>
                        <a:srgbClr val="808080"/>
                      </a:solidFill>
                      <a:prstDash val="solid"/>
                      <a:round/>
                      <a:headEnd type="none" w="med" len="med"/>
                      <a:tailEnd type="none" w="med" len="med"/>
                    </a:lnL>
                    <a:lnR w="9525" cap="flat" cmpd="dbl" algn="ctr">
                      <a:solidFill>
                        <a:srgbClr val="808080"/>
                      </a:solidFill>
                      <a:prstDash val="solid"/>
                      <a:round/>
                      <a:headEnd type="none" w="med" len="med"/>
                      <a:tailEnd type="none" w="med" len="med"/>
                    </a:lnR>
                    <a:lnT w="9525" cap="flat" cmpd="dbl" algn="ctr">
                      <a:solidFill>
                        <a:srgbClr val="808080"/>
                      </a:solidFill>
                      <a:prstDash val="solid"/>
                      <a:round/>
                      <a:headEnd type="none" w="med" len="med"/>
                      <a:tailEnd type="none" w="med" len="med"/>
                    </a:lnT>
                    <a:lnB w="9525" cap="flat" cmpd="dbl" algn="ctr">
                      <a:solidFill>
                        <a:srgbClr val="808080"/>
                      </a:solidFill>
                      <a:prstDash val="solid"/>
                      <a:round/>
                      <a:headEnd type="none" w="med" len="med"/>
                      <a:tailEnd type="none" w="med" len="med"/>
                    </a:lnB>
                  </a:tcPr>
                </a:tc>
                <a:tc>
                  <a:txBody>
                    <a:bodyPr/>
                    <a:lstStyle/>
                    <a:p>
                      <a:pPr rtl="0"/>
                      <a:r>
                        <a:rPr lang="en-US" sz="2000" dirty="0" err="1">
                          <a:effectLst/>
                        </a:rPr>
                        <a:t>entzündungsbedingt</a:t>
                      </a:r>
                      <a:r>
                        <a:rPr lang="en-US" sz="2000" dirty="0">
                          <a:effectLst/>
                        </a:rPr>
                        <a:t>,</a:t>
                      </a:r>
                      <a:br>
                        <a:rPr lang="en-US" sz="2000" dirty="0">
                          <a:effectLst/>
                        </a:rPr>
                      </a:br>
                      <a:r>
                        <a:rPr lang="en-US" sz="2000" dirty="0" err="1">
                          <a:effectLst/>
                        </a:rPr>
                        <a:t>übermäßige</a:t>
                      </a:r>
                      <a:r>
                        <a:rPr lang="en-US" sz="2000" dirty="0">
                          <a:effectLst/>
                        </a:rPr>
                        <a:t> </a:t>
                      </a:r>
                      <a:r>
                        <a:rPr lang="en-US" sz="2000" dirty="0" err="1">
                          <a:effectLst/>
                        </a:rPr>
                        <a:t>Durchblutung</a:t>
                      </a:r>
                      <a:r>
                        <a:rPr lang="en-US" sz="2000" dirty="0">
                          <a:effectLst/>
                        </a:rPr>
                        <a:t> der </a:t>
                      </a:r>
                      <a:r>
                        <a:rPr lang="en-US" sz="2000" dirty="0" err="1">
                          <a:effectLst/>
                        </a:rPr>
                        <a:t>Pulpa</a:t>
                      </a:r>
                      <a:r>
                        <a:rPr lang="en-US" sz="2000" dirty="0">
                          <a:effectLst/>
                        </a:rPr>
                        <a:t> </a:t>
                      </a:r>
                    </a:p>
                  </a:txBody>
                  <a:tcPr marL="19050" marR="19050" marT="19050" marB="19050" anchor="ctr">
                    <a:lnL w="9525" cap="flat" cmpd="dbl" algn="ctr">
                      <a:solidFill>
                        <a:srgbClr val="808080"/>
                      </a:solidFill>
                      <a:prstDash val="solid"/>
                      <a:round/>
                      <a:headEnd type="none" w="med" len="med"/>
                      <a:tailEnd type="none" w="med" len="med"/>
                    </a:lnL>
                    <a:lnR w="19050" cap="flat" cmpd="dbl" algn="ctr">
                      <a:solidFill>
                        <a:srgbClr val="808080"/>
                      </a:solidFill>
                      <a:prstDash val="solid"/>
                      <a:round/>
                      <a:headEnd type="none" w="med" len="med"/>
                      <a:tailEnd type="none" w="med" len="med"/>
                    </a:lnR>
                    <a:lnT w="9525" cap="flat" cmpd="dbl" algn="ctr">
                      <a:solidFill>
                        <a:srgbClr val="808080"/>
                      </a:solidFill>
                      <a:prstDash val="solid"/>
                      <a:round/>
                      <a:headEnd type="none" w="med" len="med"/>
                      <a:tailEnd type="none" w="med" len="med"/>
                    </a:lnT>
                    <a:lnB w="9525" cap="flat" cmpd="dbl" algn="ctr">
                      <a:solidFill>
                        <a:srgbClr val="808080"/>
                      </a:solidFill>
                      <a:prstDash val="solid"/>
                      <a:round/>
                      <a:headEnd type="none" w="med" len="med"/>
                      <a:tailEnd type="none" w="med" len="med"/>
                    </a:lnB>
                  </a:tcPr>
                </a:tc>
                <a:extLst>
                  <a:ext uri="{0D108BD9-81ED-4DB2-BD59-A6C34878D82A}">
                    <a16:rowId xmlns:a16="http://schemas.microsoft.com/office/drawing/2014/main" val="2477506903"/>
                  </a:ext>
                </a:extLst>
              </a:tr>
              <a:tr h="977308">
                <a:tc>
                  <a:txBody>
                    <a:bodyPr/>
                    <a:lstStyle/>
                    <a:p>
                      <a:pPr rtl="0"/>
                      <a:r>
                        <a:rPr lang="en-US" sz="2000" b="1" dirty="0">
                          <a:effectLst/>
                        </a:rPr>
                        <a:t>Pulpitis serosa </a:t>
                      </a:r>
                      <a:r>
                        <a:rPr lang="en-US" sz="2000" b="1" dirty="0" err="1">
                          <a:effectLst/>
                        </a:rPr>
                        <a:t>partialis</a:t>
                      </a:r>
                      <a:endParaRPr lang="en-US" sz="2000" b="1" dirty="0">
                        <a:effectLst/>
                      </a:endParaRPr>
                    </a:p>
                  </a:txBody>
                  <a:tcPr marL="19050" marR="19050" marT="19050" marB="19050" anchor="ctr">
                    <a:lnL w="19050" cap="flat" cmpd="dbl" algn="ctr">
                      <a:solidFill>
                        <a:srgbClr val="808080"/>
                      </a:solidFill>
                      <a:prstDash val="solid"/>
                      <a:round/>
                      <a:headEnd type="none" w="med" len="med"/>
                      <a:tailEnd type="none" w="med" len="med"/>
                    </a:lnL>
                    <a:lnR w="9525" cap="flat" cmpd="dbl" algn="ctr">
                      <a:solidFill>
                        <a:srgbClr val="808080"/>
                      </a:solidFill>
                      <a:prstDash val="solid"/>
                      <a:round/>
                      <a:headEnd type="none" w="med" len="med"/>
                      <a:tailEnd type="none" w="med" len="med"/>
                    </a:lnR>
                    <a:lnT w="9525" cap="flat" cmpd="dbl" algn="ctr">
                      <a:solidFill>
                        <a:srgbClr val="808080"/>
                      </a:solidFill>
                      <a:prstDash val="solid"/>
                      <a:round/>
                      <a:headEnd type="none" w="med" len="med"/>
                      <a:tailEnd type="none" w="med" len="med"/>
                    </a:lnT>
                    <a:lnB w="9525" cap="flat" cmpd="dbl" algn="ctr">
                      <a:solidFill>
                        <a:srgbClr val="808080"/>
                      </a:solidFill>
                      <a:prstDash val="solid"/>
                      <a:round/>
                      <a:headEnd type="none" w="med" len="med"/>
                      <a:tailEnd type="none" w="med" len="med"/>
                    </a:lnB>
                  </a:tcPr>
                </a:tc>
                <a:tc>
                  <a:txBody>
                    <a:bodyPr/>
                    <a:lstStyle/>
                    <a:p>
                      <a:pPr rtl="0"/>
                      <a:r>
                        <a:rPr lang="en-US" sz="2000" dirty="0" err="1">
                          <a:effectLst/>
                        </a:rPr>
                        <a:t>wässrige</a:t>
                      </a:r>
                      <a:r>
                        <a:rPr lang="en-US" sz="2000" dirty="0">
                          <a:effectLst/>
                        </a:rPr>
                        <a:t> </a:t>
                      </a:r>
                      <a:r>
                        <a:rPr lang="en-US" sz="2000" dirty="0" err="1">
                          <a:effectLst/>
                        </a:rPr>
                        <a:t>Sekretion</a:t>
                      </a:r>
                      <a:r>
                        <a:rPr lang="en-US" sz="2000" dirty="0">
                          <a:effectLst/>
                        </a:rPr>
                        <a:t>, </a:t>
                      </a:r>
                      <a:r>
                        <a:rPr lang="en-US" sz="2000" dirty="0" err="1">
                          <a:effectLst/>
                        </a:rPr>
                        <a:t>lokal</a:t>
                      </a:r>
                      <a:r>
                        <a:rPr lang="en-US" sz="2000" dirty="0">
                          <a:effectLst/>
                        </a:rPr>
                        <a:t> </a:t>
                      </a:r>
                      <a:r>
                        <a:rPr lang="en-US" sz="2000" dirty="0" err="1">
                          <a:effectLst/>
                        </a:rPr>
                        <a:t>begrenztes</a:t>
                      </a:r>
                      <a:r>
                        <a:rPr lang="en-US" sz="2000" dirty="0">
                          <a:effectLst/>
                        </a:rPr>
                        <a:t> </a:t>
                      </a:r>
                      <a:r>
                        <a:rPr lang="en-US" sz="2000" dirty="0" err="1">
                          <a:effectLst/>
                        </a:rPr>
                        <a:t>Geschehen</a:t>
                      </a:r>
                      <a:r>
                        <a:rPr lang="en-US" sz="2000" dirty="0">
                          <a:effectLst/>
                        </a:rPr>
                        <a:t> </a:t>
                      </a:r>
                      <a:r>
                        <a:rPr lang="en-US" sz="2000" dirty="0" err="1">
                          <a:effectLst/>
                        </a:rPr>
                        <a:t>innerhalb</a:t>
                      </a:r>
                      <a:r>
                        <a:rPr lang="en-US" sz="2000" dirty="0">
                          <a:effectLst/>
                        </a:rPr>
                        <a:t> der </a:t>
                      </a:r>
                      <a:r>
                        <a:rPr lang="en-US" sz="2000" dirty="0" err="1">
                          <a:effectLst/>
                        </a:rPr>
                        <a:t>Pulpa</a:t>
                      </a:r>
                      <a:endParaRPr lang="en-US" sz="2000" dirty="0">
                        <a:effectLst/>
                      </a:endParaRPr>
                    </a:p>
                  </a:txBody>
                  <a:tcPr marL="19050" marR="19050" marT="19050" marB="19050" anchor="ctr">
                    <a:lnL w="9525" cap="flat" cmpd="dbl" algn="ctr">
                      <a:solidFill>
                        <a:srgbClr val="808080"/>
                      </a:solidFill>
                      <a:prstDash val="solid"/>
                      <a:round/>
                      <a:headEnd type="none" w="med" len="med"/>
                      <a:tailEnd type="none" w="med" len="med"/>
                    </a:lnL>
                    <a:lnR w="19050" cap="flat" cmpd="dbl" algn="ctr">
                      <a:solidFill>
                        <a:srgbClr val="808080"/>
                      </a:solidFill>
                      <a:prstDash val="solid"/>
                      <a:round/>
                      <a:headEnd type="none" w="med" len="med"/>
                      <a:tailEnd type="none" w="med" len="med"/>
                    </a:lnR>
                    <a:lnT w="9525" cap="flat" cmpd="dbl" algn="ctr">
                      <a:solidFill>
                        <a:srgbClr val="808080"/>
                      </a:solidFill>
                      <a:prstDash val="solid"/>
                      <a:round/>
                      <a:headEnd type="none" w="med" len="med"/>
                      <a:tailEnd type="none" w="med" len="med"/>
                    </a:lnT>
                    <a:lnB w="9525" cap="flat" cmpd="dbl" algn="ctr">
                      <a:solidFill>
                        <a:srgbClr val="808080"/>
                      </a:solidFill>
                      <a:prstDash val="solid"/>
                      <a:round/>
                      <a:headEnd type="none" w="med" len="med"/>
                      <a:tailEnd type="none" w="med" len="med"/>
                    </a:lnB>
                  </a:tcPr>
                </a:tc>
                <a:extLst>
                  <a:ext uri="{0D108BD9-81ED-4DB2-BD59-A6C34878D82A}">
                    <a16:rowId xmlns:a16="http://schemas.microsoft.com/office/drawing/2014/main" val="1364668882"/>
                  </a:ext>
                </a:extLst>
              </a:tr>
              <a:tr h="664569">
                <a:tc>
                  <a:txBody>
                    <a:bodyPr/>
                    <a:lstStyle/>
                    <a:p>
                      <a:pPr rtl="0"/>
                      <a:r>
                        <a:rPr lang="en-US" sz="2000" b="1" dirty="0">
                          <a:effectLst/>
                        </a:rPr>
                        <a:t>Pulpitis serosa </a:t>
                      </a:r>
                      <a:r>
                        <a:rPr lang="en-US" sz="2000" b="1" dirty="0" err="1">
                          <a:effectLst/>
                        </a:rPr>
                        <a:t>totalis</a:t>
                      </a:r>
                      <a:endParaRPr lang="en-US" sz="2000" b="1" dirty="0">
                        <a:effectLst/>
                      </a:endParaRPr>
                    </a:p>
                  </a:txBody>
                  <a:tcPr marL="19050" marR="19050" marT="19050" marB="19050" anchor="ctr">
                    <a:lnL w="19050" cap="flat" cmpd="dbl" algn="ctr">
                      <a:solidFill>
                        <a:srgbClr val="808080"/>
                      </a:solidFill>
                      <a:prstDash val="solid"/>
                      <a:round/>
                      <a:headEnd type="none" w="med" len="med"/>
                      <a:tailEnd type="none" w="med" len="med"/>
                    </a:lnL>
                    <a:lnR w="9525" cap="flat" cmpd="dbl" algn="ctr">
                      <a:solidFill>
                        <a:srgbClr val="808080"/>
                      </a:solidFill>
                      <a:prstDash val="solid"/>
                      <a:round/>
                      <a:headEnd type="none" w="med" len="med"/>
                      <a:tailEnd type="none" w="med" len="med"/>
                    </a:lnR>
                    <a:lnT w="9525" cap="flat" cmpd="dbl" algn="ctr">
                      <a:solidFill>
                        <a:srgbClr val="808080"/>
                      </a:solidFill>
                      <a:prstDash val="solid"/>
                      <a:round/>
                      <a:headEnd type="none" w="med" len="med"/>
                      <a:tailEnd type="none" w="med" len="med"/>
                    </a:lnT>
                    <a:lnB w="9525" cap="flat" cmpd="dbl" algn="ctr">
                      <a:solidFill>
                        <a:srgbClr val="808080"/>
                      </a:solidFill>
                      <a:prstDash val="solid"/>
                      <a:round/>
                      <a:headEnd type="none" w="med" len="med"/>
                      <a:tailEnd type="none" w="med" len="med"/>
                    </a:lnB>
                  </a:tcPr>
                </a:tc>
                <a:tc>
                  <a:txBody>
                    <a:bodyPr/>
                    <a:lstStyle/>
                    <a:p>
                      <a:pPr rtl="0"/>
                      <a:r>
                        <a:rPr lang="en-US" sz="2000" dirty="0" err="1">
                          <a:effectLst/>
                        </a:rPr>
                        <a:t>wässrige</a:t>
                      </a:r>
                      <a:r>
                        <a:rPr lang="en-US" sz="2000" dirty="0">
                          <a:effectLst/>
                        </a:rPr>
                        <a:t> </a:t>
                      </a:r>
                      <a:r>
                        <a:rPr lang="en-US" sz="2000" dirty="0" err="1">
                          <a:effectLst/>
                        </a:rPr>
                        <a:t>Sekretion</a:t>
                      </a:r>
                      <a:r>
                        <a:rPr lang="en-US" sz="2000" dirty="0">
                          <a:effectLst/>
                        </a:rPr>
                        <a:t>, </a:t>
                      </a:r>
                      <a:r>
                        <a:rPr lang="en-US" sz="2000" dirty="0" err="1">
                          <a:effectLst/>
                        </a:rPr>
                        <a:t>Pulpa</a:t>
                      </a:r>
                      <a:r>
                        <a:rPr lang="en-US" sz="2000" dirty="0">
                          <a:effectLst/>
                        </a:rPr>
                        <a:t> ist </a:t>
                      </a:r>
                      <a:r>
                        <a:rPr lang="en-US" sz="2000" dirty="0" err="1">
                          <a:effectLst/>
                        </a:rPr>
                        <a:t>vollständig</a:t>
                      </a:r>
                      <a:r>
                        <a:rPr lang="en-US" sz="2000" dirty="0">
                          <a:effectLst/>
                        </a:rPr>
                        <a:t> </a:t>
                      </a:r>
                      <a:r>
                        <a:rPr lang="en-US" sz="2000" dirty="0" err="1">
                          <a:effectLst/>
                        </a:rPr>
                        <a:t>erfasst</a:t>
                      </a:r>
                      <a:endParaRPr lang="en-US" sz="2000" dirty="0">
                        <a:effectLst/>
                      </a:endParaRPr>
                    </a:p>
                  </a:txBody>
                  <a:tcPr marL="19050" marR="19050" marT="19050" marB="19050" anchor="ctr">
                    <a:lnL w="9525" cap="flat" cmpd="dbl" algn="ctr">
                      <a:solidFill>
                        <a:srgbClr val="808080"/>
                      </a:solidFill>
                      <a:prstDash val="solid"/>
                      <a:round/>
                      <a:headEnd type="none" w="med" len="med"/>
                      <a:tailEnd type="none" w="med" len="med"/>
                    </a:lnL>
                    <a:lnR w="19050" cap="flat" cmpd="dbl" algn="ctr">
                      <a:solidFill>
                        <a:srgbClr val="808080"/>
                      </a:solidFill>
                      <a:prstDash val="solid"/>
                      <a:round/>
                      <a:headEnd type="none" w="med" len="med"/>
                      <a:tailEnd type="none" w="med" len="med"/>
                    </a:lnR>
                    <a:lnT w="9525" cap="flat" cmpd="dbl" algn="ctr">
                      <a:solidFill>
                        <a:srgbClr val="808080"/>
                      </a:solidFill>
                      <a:prstDash val="solid"/>
                      <a:round/>
                      <a:headEnd type="none" w="med" len="med"/>
                      <a:tailEnd type="none" w="med" len="med"/>
                    </a:lnT>
                    <a:lnB w="9525" cap="flat" cmpd="dbl" algn="ctr">
                      <a:solidFill>
                        <a:srgbClr val="808080"/>
                      </a:solidFill>
                      <a:prstDash val="solid"/>
                      <a:round/>
                      <a:headEnd type="none" w="med" len="med"/>
                      <a:tailEnd type="none" w="med" len="med"/>
                    </a:lnB>
                  </a:tcPr>
                </a:tc>
                <a:extLst>
                  <a:ext uri="{0D108BD9-81ED-4DB2-BD59-A6C34878D82A}">
                    <a16:rowId xmlns:a16="http://schemas.microsoft.com/office/drawing/2014/main" val="1555532580"/>
                  </a:ext>
                </a:extLst>
              </a:tr>
              <a:tr h="977308">
                <a:tc>
                  <a:txBody>
                    <a:bodyPr/>
                    <a:lstStyle/>
                    <a:p>
                      <a:pPr rtl="0"/>
                      <a:r>
                        <a:rPr lang="en-US" sz="2000" b="1" dirty="0">
                          <a:effectLst/>
                        </a:rPr>
                        <a:t>Pulpitis </a:t>
                      </a:r>
                      <a:r>
                        <a:rPr lang="en-US" sz="2000" b="1" dirty="0" err="1">
                          <a:effectLst/>
                        </a:rPr>
                        <a:t>purulenta</a:t>
                      </a:r>
                      <a:r>
                        <a:rPr lang="en-US" sz="2000" b="1" dirty="0">
                          <a:effectLst/>
                        </a:rPr>
                        <a:t> </a:t>
                      </a:r>
                      <a:r>
                        <a:rPr lang="en-US" sz="2000" b="1" dirty="0" err="1">
                          <a:effectLst/>
                        </a:rPr>
                        <a:t>partialis</a:t>
                      </a:r>
                      <a:endParaRPr lang="en-US" sz="2000" b="1" dirty="0">
                        <a:effectLst/>
                      </a:endParaRPr>
                    </a:p>
                  </a:txBody>
                  <a:tcPr marL="19050" marR="19050" marT="19050" marB="19050" anchor="ctr">
                    <a:lnL w="19050" cap="flat" cmpd="dbl" algn="ctr">
                      <a:solidFill>
                        <a:srgbClr val="808080"/>
                      </a:solidFill>
                      <a:prstDash val="solid"/>
                      <a:round/>
                      <a:headEnd type="none" w="med" len="med"/>
                      <a:tailEnd type="none" w="med" len="med"/>
                    </a:lnL>
                    <a:lnR w="9525" cap="flat" cmpd="dbl" algn="ctr">
                      <a:solidFill>
                        <a:srgbClr val="808080"/>
                      </a:solidFill>
                      <a:prstDash val="solid"/>
                      <a:round/>
                      <a:headEnd type="none" w="med" len="med"/>
                      <a:tailEnd type="none" w="med" len="med"/>
                    </a:lnR>
                    <a:lnT w="9525" cap="flat" cmpd="dbl" algn="ctr">
                      <a:solidFill>
                        <a:srgbClr val="808080"/>
                      </a:solidFill>
                      <a:prstDash val="solid"/>
                      <a:round/>
                      <a:headEnd type="none" w="med" len="med"/>
                      <a:tailEnd type="none" w="med" len="med"/>
                    </a:lnT>
                    <a:lnB w="9525" cap="flat" cmpd="dbl" algn="ctr">
                      <a:solidFill>
                        <a:srgbClr val="808080"/>
                      </a:solidFill>
                      <a:prstDash val="solid"/>
                      <a:round/>
                      <a:headEnd type="none" w="med" len="med"/>
                      <a:tailEnd type="none" w="med" len="med"/>
                    </a:lnB>
                  </a:tcPr>
                </a:tc>
                <a:tc>
                  <a:txBody>
                    <a:bodyPr/>
                    <a:lstStyle/>
                    <a:p>
                      <a:pPr rtl="0"/>
                      <a:r>
                        <a:rPr lang="en-US" sz="2000" dirty="0" err="1">
                          <a:effectLst/>
                        </a:rPr>
                        <a:t>eitrige</a:t>
                      </a:r>
                      <a:r>
                        <a:rPr lang="en-US" sz="2000" dirty="0">
                          <a:effectLst/>
                        </a:rPr>
                        <a:t> </a:t>
                      </a:r>
                      <a:r>
                        <a:rPr lang="en-US" sz="2000" dirty="0" err="1">
                          <a:effectLst/>
                        </a:rPr>
                        <a:t>Sekretion</a:t>
                      </a:r>
                      <a:r>
                        <a:rPr lang="en-US" sz="2000" dirty="0">
                          <a:effectLst/>
                        </a:rPr>
                        <a:t>, </a:t>
                      </a:r>
                      <a:r>
                        <a:rPr lang="en-US" sz="2000" dirty="0" err="1">
                          <a:effectLst/>
                        </a:rPr>
                        <a:t>lokal</a:t>
                      </a:r>
                      <a:r>
                        <a:rPr lang="en-US" sz="2000" dirty="0">
                          <a:effectLst/>
                        </a:rPr>
                        <a:t> </a:t>
                      </a:r>
                      <a:r>
                        <a:rPr lang="en-US" sz="2000" dirty="0" err="1">
                          <a:effectLst/>
                        </a:rPr>
                        <a:t>begrenztes</a:t>
                      </a:r>
                      <a:r>
                        <a:rPr lang="en-US" sz="2000" dirty="0">
                          <a:effectLst/>
                        </a:rPr>
                        <a:t> </a:t>
                      </a:r>
                      <a:r>
                        <a:rPr lang="en-US" sz="2000" dirty="0" err="1">
                          <a:effectLst/>
                        </a:rPr>
                        <a:t>Geschehen</a:t>
                      </a:r>
                      <a:r>
                        <a:rPr lang="en-US" sz="2000" dirty="0">
                          <a:effectLst/>
                        </a:rPr>
                        <a:t> </a:t>
                      </a:r>
                      <a:r>
                        <a:rPr lang="en-US" sz="2000" dirty="0" err="1">
                          <a:effectLst/>
                        </a:rPr>
                        <a:t>innerhalb</a:t>
                      </a:r>
                      <a:r>
                        <a:rPr lang="en-US" sz="2000" dirty="0">
                          <a:effectLst/>
                        </a:rPr>
                        <a:t> der </a:t>
                      </a:r>
                      <a:r>
                        <a:rPr lang="en-US" sz="2000" dirty="0" err="1">
                          <a:effectLst/>
                        </a:rPr>
                        <a:t>Pulpa</a:t>
                      </a:r>
                      <a:endParaRPr lang="en-US" sz="2000" dirty="0">
                        <a:effectLst/>
                      </a:endParaRPr>
                    </a:p>
                  </a:txBody>
                  <a:tcPr marL="19050" marR="19050" marT="19050" marB="19050" anchor="ctr">
                    <a:lnL w="9525" cap="flat" cmpd="dbl" algn="ctr">
                      <a:solidFill>
                        <a:srgbClr val="808080"/>
                      </a:solidFill>
                      <a:prstDash val="solid"/>
                      <a:round/>
                      <a:headEnd type="none" w="med" len="med"/>
                      <a:tailEnd type="none" w="med" len="med"/>
                    </a:lnL>
                    <a:lnR w="19050" cap="flat" cmpd="dbl" algn="ctr">
                      <a:solidFill>
                        <a:srgbClr val="808080"/>
                      </a:solidFill>
                      <a:prstDash val="solid"/>
                      <a:round/>
                      <a:headEnd type="none" w="med" len="med"/>
                      <a:tailEnd type="none" w="med" len="med"/>
                    </a:lnR>
                    <a:lnT w="9525" cap="flat" cmpd="dbl" algn="ctr">
                      <a:solidFill>
                        <a:srgbClr val="808080"/>
                      </a:solidFill>
                      <a:prstDash val="solid"/>
                      <a:round/>
                      <a:headEnd type="none" w="med" len="med"/>
                      <a:tailEnd type="none" w="med" len="med"/>
                    </a:lnT>
                    <a:lnB w="9525" cap="flat" cmpd="dbl" algn="ctr">
                      <a:solidFill>
                        <a:srgbClr val="808080"/>
                      </a:solidFill>
                      <a:prstDash val="solid"/>
                      <a:round/>
                      <a:headEnd type="none" w="med" len="med"/>
                      <a:tailEnd type="none" w="med" len="med"/>
                    </a:lnB>
                  </a:tcPr>
                </a:tc>
                <a:extLst>
                  <a:ext uri="{0D108BD9-81ED-4DB2-BD59-A6C34878D82A}">
                    <a16:rowId xmlns:a16="http://schemas.microsoft.com/office/drawing/2014/main" val="2956617402"/>
                  </a:ext>
                </a:extLst>
              </a:tr>
              <a:tr h="664569">
                <a:tc>
                  <a:txBody>
                    <a:bodyPr/>
                    <a:lstStyle/>
                    <a:p>
                      <a:pPr rtl="0"/>
                      <a:r>
                        <a:rPr lang="en-US" sz="2000" b="1" dirty="0">
                          <a:effectLst/>
                        </a:rPr>
                        <a:t>Pulpitis </a:t>
                      </a:r>
                      <a:r>
                        <a:rPr lang="en-US" sz="2000" b="1" dirty="0" err="1">
                          <a:effectLst/>
                        </a:rPr>
                        <a:t>purulenta</a:t>
                      </a:r>
                      <a:r>
                        <a:rPr lang="en-US" sz="2000" b="1" dirty="0">
                          <a:effectLst/>
                        </a:rPr>
                        <a:t> </a:t>
                      </a:r>
                      <a:r>
                        <a:rPr lang="en-US" sz="2000" b="1" dirty="0" err="1">
                          <a:effectLst/>
                        </a:rPr>
                        <a:t>totalis</a:t>
                      </a:r>
                      <a:endParaRPr lang="en-US" sz="2000" b="1" dirty="0">
                        <a:effectLst/>
                      </a:endParaRPr>
                    </a:p>
                  </a:txBody>
                  <a:tcPr marL="19050" marR="19050" marT="19050" marB="19050" anchor="ctr">
                    <a:lnL w="19050" cap="flat" cmpd="dbl" algn="ctr">
                      <a:solidFill>
                        <a:srgbClr val="808080"/>
                      </a:solidFill>
                      <a:prstDash val="solid"/>
                      <a:round/>
                      <a:headEnd type="none" w="med" len="med"/>
                      <a:tailEnd type="none" w="med" len="med"/>
                    </a:lnL>
                    <a:lnR w="9525" cap="flat" cmpd="dbl" algn="ctr">
                      <a:solidFill>
                        <a:srgbClr val="808080"/>
                      </a:solidFill>
                      <a:prstDash val="solid"/>
                      <a:round/>
                      <a:headEnd type="none" w="med" len="med"/>
                      <a:tailEnd type="none" w="med" len="med"/>
                    </a:lnR>
                    <a:lnT w="9525" cap="flat" cmpd="dbl" algn="ctr">
                      <a:solidFill>
                        <a:srgbClr val="808080"/>
                      </a:solidFill>
                      <a:prstDash val="solid"/>
                      <a:round/>
                      <a:headEnd type="none" w="med" len="med"/>
                      <a:tailEnd type="none" w="med" len="med"/>
                    </a:lnT>
                    <a:lnB w="19050" cap="flat" cmpd="dbl" algn="ctr">
                      <a:solidFill>
                        <a:srgbClr val="808080"/>
                      </a:solidFill>
                      <a:prstDash val="solid"/>
                      <a:round/>
                      <a:headEnd type="none" w="med" len="med"/>
                      <a:tailEnd type="none" w="med" len="med"/>
                    </a:lnB>
                  </a:tcPr>
                </a:tc>
                <a:tc>
                  <a:txBody>
                    <a:bodyPr/>
                    <a:lstStyle/>
                    <a:p>
                      <a:pPr rtl="0"/>
                      <a:r>
                        <a:rPr lang="en-US" sz="2000" dirty="0" err="1">
                          <a:effectLst/>
                        </a:rPr>
                        <a:t>eitrige</a:t>
                      </a:r>
                      <a:r>
                        <a:rPr lang="en-US" sz="2000" dirty="0">
                          <a:effectLst/>
                        </a:rPr>
                        <a:t> </a:t>
                      </a:r>
                      <a:r>
                        <a:rPr lang="en-US" sz="2000" dirty="0" err="1">
                          <a:effectLst/>
                        </a:rPr>
                        <a:t>Sekretion</a:t>
                      </a:r>
                      <a:r>
                        <a:rPr lang="en-US" sz="2000" dirty="0">
                          <a:effectLst/>
                        </a:rPr>
                        <a:t>, </a:t>
                      </a:r>
                      <a:r>
                        <a:rPr lang="en-US" sz="2000" dirty="0" err="1">
                          <a:effectLst/>
                        </a:rPr>
                        <a:t>Pulpa</a:t>
                      </a:r>
                      <a:r>
                        <a:rPr lang="en-US" sz="2000" dirty="0">
                          <a:effectLst/>
                        </a:rPr>
                        <a:t> ist </a:t>
                      </a:r>
                      <a:r>
                        <a:rPr lang="en-US" sz="2000" dirty="0" err="1">
                          <a:effectLst/>
                        </a:rPr>
                        <a:t>vollständig</a:t>
                      </a:r>
                      <a:r>
                        <a:rPr lang="en-US" sz="2000" dirty="0">
                          <a:effectLst/>
                        </a:rPr>
                        <a:t> </a:t>
                      </a:r>
                      <a:r>
                        <a:rPr lang="en-US" sz="2000" dirty="0" err="1">
                          <a:effectLst/>
                        </a:rPr>
                        <a:t>erfasst</a:t>
                      </a:r>
                      <a:endParaRPr lang="en-US" sz="2000" dirty="0">
                        <a:effectLst/>
                      </a:endParaRPr>
                    </a:p>
                  </a:txBody>
                  <a:tcPr marL="19050" marR="19050" marT="19050" marB="19050" anchor="ctr">
                    <a:lnL w="9525" cap="flat" cmpd="dbl" algn="ctr">
                      <a:solidFill>
                        <a:srgbClr val="808080"/>
                      </a:solidFill>
                      <a:prstDash val="solid"/>
                      <a:round/>
                      <a:headEnd type="none" w="med" len="med"/>
                      <a:tailEnd type="none" w="med" len="med"/>
                    </a:lnL>
                    <a:lnR w="19050" cap="flat" cmpd="dbl" algn="ctr">
                      <a:solidFill>
                        <a:srgbClr val="808080"/>
                      </a:solidFill>
                      <a:prstDash val="solid"/>
                      <a:round/>
                      <a:headEnd type="none" w="med" len="med"/>
                      <a:tailEnd type="none" w="med" len="med"/>
                    </a:lnR>
                    <a:lnT w="9525" cap="flat" cmpd="dbl" algn="ctr">
                      <a:solidFill>
                        <a:srgbClr val="808080"/>
                      </a:solidFill>
                      <a:prstDash val="solid"/>
                      <a:round/>
                      <a:headEnd type="none" w="med" len="med"/>
                      <a:tailEnd type="none" w="med" len="med"/>
                    </a:lnT>
                    <a:lnB w="19050" cap="flat" cmpd="dbl" algn="ctr">
                      <a:solidFill>
                        <a:srgbClr val="808080"/>
                      </a:solidFill>
                      <a:prstDash val="solid"/>
                      <a:round/>
                      <a:headEnd type="none" w="med" len="med"/>
                      <a:tailEnd type="none" w="med" len="med"/>
                    </a:lnB>
                  </a:tcPr>
                </a:tc>
                <a:extLst>
                  <a:ext uri="{0D108BD9-81ED-4DB2-BD59-A6C34878D82A}">
                    <a16:rowId xmlns:a16="http://schemas.microsoft.com/office/drawing/2014/main" val="2818508006"/>
                  </a:ext>
                </a:extLst>
              </a:tr>
              <a:tr h="351831">
                <a:tc>
                  <a:txBody>
                    <a:bodyPr/>
                    <a:lstStyle/>
                    <a:p>
                      <a:pPr rtl="0"/>
                      <a:r>
                        <a:rPr lang="en-US" sz="2000" b="1" dirty="0">
                          <a:effectLst/>
                        </a:rPr>
                        <a:t>Pulpitis </a:t>
                      </a:r>
                      <a:r>
                        <a:rPr lang="en-US" sz="2000" b="1" dirty="0" err="1">
                          <a:effectLst/>
                        </a:rPr>
                        <a:t>gangraenosa</a:t>
                      </a:r>
                      <a:endParaRPr lang="en-US" sz="2000" b="1" dirty="0">
                        <a:effectLst/>
                      </a:endParaRPr>
                    </a:p>
                  </a:txBody>
                  <a:tcPr marL="19050" marR="19050" marT="19050" marB="19050" anchor="ctr">
                    <a:lnL w="19050" cap="flat" cmpd="dbl" algn="ctr">
                      <a:solidFill>
                        <a:srgbClr val="808080"/>
                      </a:solidFill>
                      <a:prstDash val="solid"/>
                      <a:round/>
                      <a:headEnd type="none" w="med" len="med"/>
                      <a:tailEnd type="none" w="med" len="med"/>
                    </a:lnL>
                    <a:lnR w="9525" cap="flat" cmpd="dbl" algn="ctr">
                      <a:solidFill>
                        <a:srgbClr val="808080"/>
                      </a:solidFill>
                      <a:prstDash val="solid"/>
                      <a:round/>
                      <a:headEnd type="none" w="med" len="med"/>
                      <a:tailEnd type="none" w="med" len="med"/>
                    </a:lnR>
                    <a:lnT w="19050" cap="flat" cmpd="dbl" algn="ctr">
                      <a:solidFill>
                        <a:srgbClr val="808080"/>
                      </a:solidFill>
                      <a:prstDash val="solid"/>
                      <a:round/>
                      <a:headEnd type="none" w="med" len="med"/>
                      <a:tailEnd type="none" w="med" len="med"/>
                    </a:lnT>
                    <a:lnB w="19050" cap="flat" cmpd="dbl" algn="ctr">
                      <a:solidFill>
                        <a:srgbClr val="808080"/>
                      </a:solidFill>
                      <a:prstDash val="solid"/>
                      <a:round/>
                      <a:headEnd type="none" w="med" len="med"/>
                      <a:tailEnd type="none" w="med" len="med"/>
                    </a:lnB>
                  </a:tcPr>
                </a:tc>
                <a:tc>
                  <a:txBody>
                    <a:bodyPr/>
                    <a:lstStyle/>
                    <a:p>
                      <a:pPr rtl="0"/>
                      <a:r>
                        <a:rPr lang="en-US" sz="2000" dirty="0" err="1">
                          <a:effectLst/>
                        </a:rPr>
                        <a:t>Pulpa</a:t>
                      </a:r>
                      <a:r>
                        <a:rPr lang="en-US" sz="2000" dirty="0">
                          <a:effectLst/>
                        </a:rPr>
                        <a:t> ist </a:t>
                      </a:r>
                      <a:r>
                        <a:rPr lang="en-US" sz="2000" dirty="0" err="1">
                          <a:effectLst/>
                        </a:rPr>
                        <a:t>nekrotisch</a:t>
                      </a:r>
                      <a:endParaRPr lang="en-US" sz="2000" dirty="0">
                        <a:effectLst/>
                      </a:endParaRPr>
                    </a:p>
                  </a:txBody>
                  <a:tcPr marL="19050" marR="19050" marT="19050" marB="19050" anchor="ctr">
                    <a:lnL w="9525" cap="flat" cmpd="dbl" algn="ctr">
                      <a:solidFill>
                        <a:srgbClr val="808080"/>
                      </a:solidFill>
                      <a:prstDash val="solid"/>
                      <a:round/>
                      <a:headEnd type="none" w="med" len="med"/>
                      <a:tailEnd type="none" w="med" len="med"/>
                    </a:lnL>
                    <a:lnR w="19050" cap="flat" cmpd="dbl" algn="ctr">
                      <a:solidFill>
                        <a:srgbClr val="808080"/>
                      </a:solidFill>
                      <a:prstDash val="solid"/>
                      <a:round/>
                      <a:headEnd type="none" w="med" len="med"/>
                      <a:tailEnd type="none" w="med" len="med"/>
                    </a:lnR>
                    <a:lnT w="19050" cap="flat" cmpd="dbl" algn="ctr">
                      <a:solidFill>
                        <a:srgbClr val="808080"/>
                      </a:solidFill>
                      <a:prstDash val="solid"/>
                      <a:round/>
                      <a:headEnd type="none" w="med" len="med"/>
                      <a:tailEnd type="none" w="med" len="med"/>
                    </a:lnT>
                    <a:lnB w="19050" cap="flat" cmpd="dbl" algn="ctr">
                      <a:solidFill>
                        <a:srgbClr val="808080"/>
                      </a:solidFill>
                      <a:prstDash val="solid"/>
                      <a:round/>
                      <a:headEnd type="none" w="med" len="med"/>
                      <a:tailEnd type="none" w="med" len="med"/>
                    </a:lnB>
                  </a:tcPr>
                </a:tc>
                <a:extLst>
                  <a:ext uri="{0D108BD9-81ED-4DB2-BD59-A6C34878D82A}">
                    <a16:rowId xmlns:a16="http://schemas.microsoft.com/office/drawing/2014/main" val="391740913"/>
                  </a:ext>
                </a:extLst>
              </a:tr>
              <a:tr h="351831">
                <a:tc>
                  <a:txBody>
                    <a:bodyPr/>
                    <a:lstStyle/>
                    <a:p>
                      <a:pPr rtl="0"/>
                      <a:r>
                        <a:rPr lang="en-US" sz="2000" b="1" dirty="0" err="1">
                          <a:effectLst/>
                        </a:rPr>
                        <a:t>Parodontitis</a:t>
                      </a:r>
                      <a:r>
                        <a:rPr lang="en-US" sz="2000" b="1" dirty="0">
                          <a:effectLst/>
                        </a:rPr>
                        <a:t> </a:t>
                      </a:r>
                      <a:r>
                        <a:rPr lang="en-US" sz="2000" b="1" dirty="0" err="1">
                          <a:effectLst/>
                        </a:rPr>
                        <a:t>apicalis</a:t>
                      </a:r>
                      <a:endParaRPr lang="en-US" sz="2000" b="1" dirty="0">
                        <a:effectLst/>
                      </a:endParaRPr>
                    </a:p>
                  </a:txBody>
                  <a:tcPr marL="19050" marR="19050" marT="19050" marB="19050" anchor="ctr">
                    <a:lnL w="19050" cap="flat" cmpd="dbl" algn="ctr">
                      <a:solidFill>
                        <a:srgbClr val="808080"/>
                      </a:solidFill>
                      <a:prstDash val="solid"/>
                      <a:round/>
                      <a:headEnd type="none" w="med" len="med"/>
                      <a:tailEnd type="none" w="med" len="med"/>
                    </a:lnL>
                    <a:lnR w="9525" cap="flat" cmpd="dbl" algn="ctr">
                      <a:solidFill>
                        <a:srgbClr val="808080"/>
                      </a:solidFill>
                      <a:prstDash val="solid"/>
                      <a:round/>
                      <a:headEnd type="none" w="med" len="med"/>
                      <a:tailEnd type="none" w="med" len="med"/>
                    </a:lnR>
                    <a:lnT w="19050" cap="flat" cmpd="dbl" algn="ctr">
                      <a:solidFill>
                        <a:srgbClr val="808080"/>
                      </a:solidFill>
                      <a:prstDash val="solid"/>
                      <a:round/>
                      <a:headEnd type="none" w="med" len="med"/>
                      <a:tailEnd type="none" w="med" len="med"/>
                    </a:lnT>
                    <a:lnB w="19050" cap="flat" cmpd="dbl" algn="ctr">
                      <a:solidFill>
                        <a:srgbClr val="808080"/>
                      </a:solidFill>
                      <a:prstDash val="solid"/>
                      <a:round/>
                      <a:headEnd type="none" w="med" len="med"/>
                      <a:tailEnd type="none" w="med" len="med"/>
                    </a:lnB>
                  </a:tcPr>
                </a:tc>
                <a:tc>
                  <a:txBody>
                    <a:bodyPr/>
                    <a:lstStyle/>
                    <a:p>
                      <a:pPr rtl="0"/>
                      <a:r>
                        <a:rPr lang="en-US" sz="2000" dirty="0" err="1">
                          <a:effectLst/>
                        </a:rPr>
                        <a:t>Auflösung</a:t>
                      </a:r>
                      <a:r>
                        <a:rPr lang="en-US" sz="2000" dirty="0">
                          <a:effectLst/>
                        </a:rPr>
                        <a:t> des </a:t>
                      </a:r>
                      <a:r>
                        <a:rPr lang="en-US" sz="2000" dirty="0" err="1">
                          <a:effectLst/>
                        </a:rPr>
                        <a:t>Faserspalts</a:t>
                      </a:r>
                      <a:endParaRPr lang="en-US" sz="2000" dirty="0">
                        <a:effectLst/>
                      </a:endParaRPr>
                    </a:p>
                  </a:txBody>
                  <a:tcPr marL="19050" marR="19050" marT="19050" marB="19050" anchor="ctr">
                    <a:lnL w="9525" cap="flat" cmpd="dbl" algn="ctr">
                      <a:solidFill>
                        <a:srgbClr val="808080"/>
                      </a:solidFill>
                      <a:prstDash val="solid"/>
                      <a:round/>
                      <a:headEnd type="none" w="med" len="med"/>
                      <a:tailEnd type="none" w="med" len="med"/>
                    </a:lnL>
                    <a:lnR w="19050" cap="flat" cmpd="dbl" algn="ctr">
                      <a:solidFill>
                        <a:srgbClr val="808080"/>
                      </a:solidFill>
                      <a:prstDash val="solid"/>
                      <a:round/>
                      <a:headEnd type="none" w="med" len="med"/>
                      <a:tailEnd type="none" w="med" len="med"/>
                    </a:lnR>
                    <a:lnT w="19050" cap="flat" cmpd="dbl" algn="ctr">
                      <a:solidFill>
                        <a:srgbClr val="808080"/>
                      </a:solidFill>
                      <a:prstDash val="solid"/>
                      <a:round/>
                      <a:headEnd type="none" w="med" len="med"/>
                      <a:tailEnd type="none" w="med" len="med"/>
                    </a:lnT>
                    <a:lnB w="19050" cap="flat" cmpd="dbl" algn="ctr">
                      <a:solidFill>
                        <a:srgbClr val="808080"/>
                      </a:solidFill>
                      <a:prstDash val="solid"/>
                      <a:round/>
                      <a:headEnd type="none" w="med" len="med"/>
                      <a:tailEnd type="none" w="med" len="med"/>
                    </a:lnB>
                  </a:tcPr>
                </a:tc>
                <a:extLst>
                  <a:ext uri="{0D108BD9-81ED-4DB2-BD59-A6C34878D82A}">
                    <a16:rowId xmlns:a16="http://schemas.microsoft.com/office/drawing/2014/main" val="979799092"/>
                  </a:ext>
                </a:extLst>
              </a:tr>
              <a:tr h="351831">
                <a:tc>
                  <a:txBody>
                    <a:bodyPr/>
                    <a:lstStyle/>
                    <a:p>
                      <a:pPr rtl="0"/>
                      <a:r>
                        <a:rPr lang="en-US" sz="2000" dirty="0">
                          <a:effectLst/>
                        </a:rPr>
                        <a:t>- </a:t>
                      </a:r>
                      <a:r>
                        <a:rPr lang="en-US" sz="2000" dirty="0" err="1">
                          <a:effectLst/>
                        </a:rPr>
                        <a:t>chronisch</a:t>
                      </a:r>
                      <a:r>
                        <a:rPr lang="en-US" sz="2000" dirty="0">
                          <a:effectLst/>
                        </a:rPr>
                        <a:t>: </a:t>
                      </a:r>
                    </a:p>
                  </a:txBody>
                  <a:tcPr marL="19050" marR="19050" marT="19050" marB="19050" anchor="ctr">
                    <a:lnL w="19050" cap="flat" cmpd="dbl" algn="ctr">
                      <a:solidFill>
                        <a:srgbClr val="808080"/>
                      </a:solidFill>
                      <a:prstDash val="solid"/>
                      <a:round/>
                      <a:headEnd type="none" w="med" len="med"/>
                      <a:tailEnd type="none" w="med" len="med"/>
                    </a:lnL>
                    <a:lnR w="9525" cap="flat" cmpd="dbl" algn="ctr">
                      <a:solidFill>
                        <a:srgbClr val="808080"/>
                      </a:solidFill>
                      <a:prstDash val="solid"/>
                      <a:round/>
                      <a:headEnd type="none" w="med" len="med"/>
                      <a:tailEnd type="none" w="med" len="med"/>
                    </a:lnR>
                    <a:lnT w="19050" cap="flat" cmpd="dbl" algn="ctr">
                      <a:solidFill>
                        <a:srgbClr val="808080"/>
                      </a:solidFill>
                      <a:prstDash val="solid"/>
                      <a:round/>
                      <a:headEnd type="none" w="med" len="med"/>
                      <a:tailEnd type="none" w="med" len="med"/>
                    </a:lnT>
                    <a:lnB w="19050" cap="flat" cmpd="dbl" algn="ctr">
                      <a:solidFill>
                        <a:srgbClr val="808080"/>
                      </a:solidFill>
                      <a:prstDash val="solid"/>
                      <a:round/>
                      <a:headEnd type="none" w="med" len="med"/>
                      <a:tailEnd type="none" w="med" len="med"/>
                    </a:lnB>
                  </a:tcPr>
                </a:tc>
                <a:tc>
                  <a:txBody>
                    <a:bodyPr/>
                    <a:lstStyle/>
                    <a:p>
                      <a:pPr rtl="0"/>
                      <a:r>
                        <a:rPr lang="en-US" sz="2000" dirty="0" err="1">
                          <a:effectLst/>
                        </a:rPr>
                        <a:t>Knochenabbau</a:t>
                      </a:r>
                      <a:r>
                        <a:rPr lang="en-US" sz="2000" dirty="0">
                          <a:effectLst/>
                        </a:rPr>
                        <a:t>, </a:t>
                      </a:r>
                      <a:r>
                        <a:rPr lang="en-US" sz="2000" dirty="0" err="1">
                          <a:effectLst/>
                        </a:rPr>
                        <a:t>Fistel</a:t>
                      </a:r>
                      <a:endParaRPr lang="en-US" sz="2000" dirty="0">
                        <a:effectLst/>
                      </a:endParaRPr>
                    </a:p>
                  </a:txBody>
                  <a:tcPr marL="19050" marR="19050" marT="19050" marB="19050" anchor="ctr">
                    <a:lnL w="9525" cap="flat" cmpd="dbl" algn="ctr">
                      <a:solidFill>
                        <a:srgbClr val="808080"/>
                      </a:solidFill>
                      <a:prstDash val="solid"/>
                      <a:round/>
                      <a:headEnd type="none" w="med" len="med"/>
                      <a:tailEnd type="none" w="med" len="med"/>
                    </a:lnL>
                    <a:lnR w="19050" cap="flat" cmpd="dbl" algn="ctr">
                      <a:solidFill>
                        <a:srgbClr val="808080"/>
                      </a:solidFill>
                      <a:prstDash val="solid"/>
                      <a:round/>
                      <a:headEnd type="none" w="med" len="med"/>
                      <a:tailEnd type="none" w="med" len="med"/>
                    </a:lnR>
                    <a:lnT w="19050" cap="flat" cmpd="dbl" algn="ctr">
                      <a:solidFill>
                        <a:srgbClr val="808080"/>
                      </a:solidFill>
                      <a:prstDash val="solid"/>
                      <a:round/>
                      <a:headEnd type="none" w="med" len="med"/>
                      <a:tailEnd type="none" w="med" len="med"/>
                    </a:lnT>
                    <a:lnB w="19050" cap="flat" cmpd="dbl" algn="ctr">
                      <a:solidFill>
                        <a:srgbClr val="808080"/>
                      </a:solidFill>
                      <a:prstDash val="solid"/>
                      <a:round/>
                      <a:headEnd type="none" w="med" len="med"/>
                      <a:tailEnd type="none" w="med" len="med"/>
                    </a:lnB>
                  </a:tcPr>
                </a:tc>
                <a:extLst>
                  <a:ext uri="{0D108BD9-81ED-4DB2-BD59-A6C34878D82A}">
                    <a16:rowId xmlns:a16="http://schemas.microsoft.com/office/drawing/2014/main" val="3352842500"/>
                  </a:ext>
                </a:extLst>
              </a:tr>
              <a:tr h="351831">
                <a:tc>
                  <a:txBody>
                    <a:bodyPr/>
                    <a:lstStyle/>
                    <a:p>
                      <a:pPr rtl="0"/>
                      <a:r>
                        <a:rPr lang="en-US" sz="2000" dirty="0">
                          <a:effectLst/>
                        </a:rPr>
                        <a:t>- </a:t>
                      </a:r>
                      <a:r>
                        <a:rPr lang="en-US" sz="2000" dirty="0" err="1">
                          <a:effectLst/>
                        </a:rPr>
                        <a:t>akut</a:t>
                      </a:r>
                      <a:r>
                        <a:rPr lang="en-US" sz="2000" dirty="0">
                          <a:effectLst/>
                        </a:rPr>
                        <a:t>:</a:t>
                      </a:r>
                    </a:p>
                  </a:txBody>
                  <a:tcPr marL="19050" marR="19050" marT="19050" marB="19050" anchor="ctr">
                    <a:lnL w="19050" cap="flat" cmpd="dbl" algn="ctr">
                      <a:solidFill>
                        <a:srgbClr val="808080"/>
                      </a:solidFill>
                      <a:prstDash val="solid"/>
                      <a:round/>
                      <a:headEnd type="none" w="med" len="med"/>
                      <a:tailEnd type="none" w="med" len="med"/>
                    </a:lnL>
                    <a:lnR w="9525" cap="flat" cmpd="dbl" algn="ctr">
                      <a:solidFill>
                        <a:srgbClr val="808080"/>
                      </a:solidFill>
                      <a:prstDash val="solid"/>
                      <a:round/>
                      <a:headEnd type="none" w="med" len="med"/>
                      <a:tailEnd type="none" w="med" len="med"/>
                    </a:lnR>
                    <a:lnT w="19050" cap="flat" cmpd="dbl" algn="ctr">
                      <a:solidFill>
                        <a:srgbClr val="808080"/>
                      </a:solidFill>
                      <a:prstDash val="solid"/>
                      <a:round/>
                      <a:headEnd type="none" w="med" len="med"/>
                      <a:tailEnd type="none" w="med" len="med"/>
                    </a:lnT>
                    <a:lnB w="19050" cap="flat" cmpd="dbl" algn="ctr">
                      <a:solidFill>
                        <a:srgbClr val="808080"/>
                      </a:solidFill>
                      <a:prstDash val="solid"/>
                      <a:round/>
                      <a:headEnd type="none" w="med" len="med"/>
                      <a:tailEnd type="none" w="med" len="med"/>
                    </a:lnB>
                  </a:tcPr>
                </a:tc>
                <a:tc>
                  <a:txBody>
                    <a:bodyPr/>
                    <a:lstStyle/>
                    <a:p>
                      <a:pPr rtl="0"/>
                      <a:r>
                        <a:rPr lang="en-US" sz="2000" dirty="0" err="1">
                          <a:effectLst/>
                        </a:rPr>
                        <a:t>Eiterbildung</a:t>
                      </a:r>
                      <a:r>
                        <a:rPr lang="en-US" sz="2000" dirty="0">
                          <a:effectLst/>
                        </a:rPr>
                        <a:t>, </a:t>
                      </a:r>
                      <a:r>
                        <a:rPr lang="en-US" sz="2000" dirty="0" err="1">
                          <a:effectLst/>
                        </a:rPr>
                        <a:t>Abszedierung</a:t>
                      </a:r>
                      <a:endParaRPr lang="en-US" sz="2000" dirty="0">
                        <a:effectLst/>
                      </a:endParaRPr>
                    </a:p>
                  </a:txBody>
                  <a:tcPr marL="19050" marR="19050" marT="19050" marB="19050" anchor="ctr">
                    <a:lnL w="9525" cap="flat" cmpd="dbl" algn="ctr">
                      <a:solidFill>
                        <a:srgbClr val="808080"/>
                      </a:solidFill>
                      <a:prstDash val="solid"/>
                      <a:round/>
                      <a:headEnd type="none" w="med" len="med"/>
                      <a:tailEnd type="none" w="med" len="med"/>
                    </a:lnL>
                    <a:lnR w="19050" cap="flat" cmpd="dbl" algn="ctr">
                      <a:solidFill>
                        <a:srgbClr val="808080"/>
                      </a:solidFill>
                      <a:prstDash val="solid"/>
                      <a:round/>
                      <a:headEnd type="none" w="med" len="med"/>
                      <a:tailEnd type="none" w="med" len="med"/>
                    </a:lnR>
                    <a:lnT w="19050" cap="flat" cmpd="dbl" algn="ctr">
                      <a:solidFill>
                        <a:srgbClr val="808080"/>
                      </a:solidFill>
                      <a:prstDash val="solid"/>
                      <a:round/>
                      <a:headEnd type="none" w="med" len="med"/>
                      <a:tailEnd type="none" w="med" len="med"/>
                    </a:lnT>
                    <a:lnB w="19050" cap="flat" cmpd="dbl" algn="ctr">
                      <a:solidFill>
                        <a:srgbClr val="808080"/>
                      </a:solidFill>
                      <a:prstDash val="solid"/>
                      <a:round/>
                      <a:headEnd type="none" w="med" len="med"/>
                      <a:tailEnd type="none" w="med" len="med"/>
                    </a:lnB>
                  </a:tcPr>
                </a:tc>
                <a:extLst>
                  <a:ext uri="{0D108BD9-81ED-4DB2-BD59-A6C34878D82A}">
                    <a16:rowId xmlns:a16="http://schemas.microsoft.com/office/drawing/2014/main" val="4073914470"/>
                  </a:ext>
                </a:extLst>
              </a:tr>
            </a:tbl>
          </a:graphicData>
        </a:graphic>
      </p:graphicFrame>
      <p:sp>
        <p:nvSpPr>
          <p:cNvPr id="4" name="Rectangle 1"/>
          <p:cNvSpPr>
            <a:spLocks noChangeArrowheads="1"/>
          </p:cNvSpPr>
          <p:nvPr/>
        </p:nvSpPr>
        <p:spPr bwMode="auto">
          <a:xfrm>
            <a:off x="2152650" y="2378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de-DE" sz="1800" b="0" i="0" u="none" strike="noStrike" cap="none" normalizeH="0" baseline="0">
                <a:ln>
                  <a:noFill/>
                </a:ln>
                <a:solidFill>
                  <a:schemeClr val="tx1"/>
                </a:solidFill>
                <a:effectLst/>
                <a:latin typeface="Arial" panose="020B0604020202020204" pitchFamily="34" charset="0"/>
              </a:rPr>
            </a:br>
            <a:endParaRPr kumimoji="0" lang="en-US"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de-DE" sz="1800" b="0" i="0" u="none" strike="noStrike" cap="none" normalizeH="0" baseline="0">
                <a:ln>
                  <a:noFill/>
                </a:ln>
                <a:solidFill>
                  <a:schemeClr val="tx1"/>
                </a:solidFill>
                <a:effectLst/>
                <a:latin typeface="Arial" panose="020B0604020202020204" pitchFamily="34" charset="0"/>
              </a:rPr>
            </a:br>
            <a:endParaRPr kumimoji="0" lang="en-US"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837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1449" y="361950"/>
            <a:ext cx="4733925" cy="6832640"/>
          </a:xfrm>
          <a:prstGeom prst="rect">
            <a:avLst/>
          </a:prstGeom>
        </p:spPr>
        <p:txBody>
          <a:bodyPr wrap="square">
            <a:spAutoFit/>
          </a:bodyPr>
          <a:lstStyle/>
          <a:p>
            <a:r>
              <a:rPr lang="en-US" sz="2400" b="1" dirty="0"/>
              <a:t>Josef  </a:t>
            </a:r>
            <a:r>
              <a:rPr lang="en-US" sz="2400" b="1" dirty="0" err="1"/>
              <a:t>Issels</a:t>
            </a:r>
            <a:r>
              <a:rPr lang="en-US" sz="2400" b="1" dirty="0"/>
              <a:t> (1907-1998):</a:t>
            </a:r>
          </a:p>
          <a:p>
            <a:r>
              <a:rPr lang="en-US" dirty="0"/>
              <a:t> </a:t>
            </a:r>
            <a:r>
              <a:rPr lang="en-US" b="1" dirty="0"/>
              <a:t>1. </a:t>
            </a:r>
            <a:r>
              <a:rPr lang="en-US" b="1" dirty="0" err="1"/>
              <a:t>Gestörte</a:t>
            </a:r>
            <a:r>
              <a:rPr lang="en-US" b="1" dirty="0"/>
              <a:t> </a:t>
            </a:r>
            <a:r>
              <a:rPr lang="en-US" b="1" dirty="0" err="1"/>
              <a:t>Erbanlagen</a:t>
            </a:r>
            <a:r>
              <a:rPr lang="en-US" b="1" dirty="0"/>
              <a:t>, </a:t>
            </a:r>
          </a:p>
          <a:p>
            <a:r>
              <a:rPr lang="en-US" b="1" dirty="0"/>
              <a:t> 2. </a:t>
            </a:r>
            <a:r>
              <a:rPr lang="en-US" b="1" dirty="0" err="1"/>
              <a:t>Fehlernährung</a:t>
            </a:r>
            <a:r>
              <a:rPr lang="en-US" b="1" dirty="0"/>
              <a:t> und </a:t>
            </a:r>
          </a:p>
          <a:p>
            <a:r>
              <a:rPr lang="en-US" b="1" dirty="0"/>
              <a:t> 3. </a:t>
            </a:r>
            <a:r>
              <a:rPr lang="en-US" b="1" dirty="0" err="1"/>
              <a:t>krankmachende</a:t>
            </a:r>
            <a:r>
              <a:rPr lang="en-US" b="1" dirty="0"/>
              <a:t> </a:t>
            </a:r>
            <a:r>
              <a:rPr lang="en-US" b="1" dirty="0" err="1"/>
              <a:t>Umwelteinflüsse</a:t>
            </a:r>
            <a:r>
              <a:rPr lang="en-US" b="1" dirty="0"/>
              <a:t> </a:t>
            </a:r>
          </a:p>
          <a:p>
            <a:r>
              <a:rPr lang="en-US" dirty="0"/>
              <a:t> </a:t>
            </a:r>
            <a:r>
              <a:rPr lang="en-US" dirty="0" err="1"/>
              <a:t>führen</a:t>
            </a:r>
            <a:r>
              <a:rPr lang="en-US" dirty="0"/>
              <a:t> zu </a:t>
            </a:r>
          </a:p>
          <a:p>
            <a:pPr marL="285750" indent="-285750">
              <a:buFontTx/>
              <a:buChar char="-"/>
            </a:pPr>
            <a:r>
              <a:rPr lang="en-US" b="1" dirty="0" err="1"/>
              <a:t>Verlagerung</a:t>
            </a:r>
            <a:r>
              <a:rPr lang="en-US" b="1" dirty="0"/>
              <a:t> der </a:t>
            </a:r>
            <a:r>
              <a:rPr lang="en-US" b="1" dirty="0" err="1"/>
              <a:t>Zähne</a:t>
            </a:r>
            <a:r>
              <a:rPr lang="en-US" b="1" dirty="0"/>
              <a:t>, </a:t>
            </a:r>
          </a:p>
          <a:p>
            <a:pPr marL="285750" indent="-285750">
              <a:buFontTx/>
              <a:buChar char="-"/>
            </a:pPr>
            <a:r>
              <a:rPr lang="en-US" b="1" dirty="0" err="1"/>
              <a:t>Anfälligkeit</a:t>
            </a:r>
            <a:r>
              <a:rPr lang="en-US" b="1" dirty="0"/>
              <a:t> </a:t>
            </a:r>
            <a:r>
              <a:rPr lang="en-US" b="1" dirty="0" err="1"/>
              <a:t>für</a:t>
            </a:r>
            <a:r>
              <a:rPr lang="en-US" b="1" dirty="0"/>
              <a:t> </a:t>
            </a:r>
            <a:r>
              <a:rPr lang="en-US" b="1" dirty="0" err="1"/>
              <a:t>Zahnfleischerkrankungen</a:t>
            </a:r>
            <a:r>
              <a:rPr lang="en-US" b="1" dirty="0"/>
              <a:t> und </a:t>
            </a:r>
          </a:p>
          <a:p>
            <a:pPr marL="285750" indent="-285750">
              <a:buFontTx/>
              <a:buChar char="-"/>
            </a:pPr>
            <a:r>
              <a:rPr lang="en-US" b="1" dirty="0"/>
              <a:t>Karies.</a:t>
            </a:r>
          </a:p>
          <a:p>
            <a:endParaRPr lang="en-US" dirty="0"/>
          </a:p>
          <a:p>
            <a:r>
              <a:rPr lang="en-US" b="1" dirty="0" err="1"/>
              <a:t>Issels</a:t>
            </a:r>
            <a:r>
              <a:rPr lang="en-US" b="1" i="1" dirty="0"/>
              <a:t>:</a:t>
            </a:r>
            <a:r>
              <a:rPr lang="en-US" i="1" dirty="0"/>
              <a:t> “</a:t>
            </a:r>
            <a:r>
              <a:rPr lang="en-US" i="1" dirty="0" err="1"/>
              <a:t>Rund</a:t>
            </a:r>
            <a:r>
              <a:rPr lang="en-US" i="1" dirty="0"/>
              <a:t> 98 % </a:t>
            </a:r>
            <a:r>
              <a:rPr lang="en-US" i="1" dirty="0" err="1"/>
              <a:t>unserer</a:t>
            </a:r>
            <a:r>
              <a:rPr lang="en-US" i="1" dirty="0"/>
              <a:t> </a:t>
            </a:r>
            <a:r>
              <a:rPr lang="en-US" i="1" dirty="0" err="1"/>
              <a:t>erwachsenen</a:t>
            </a:r>
            <a:r>
              <a:rPr lang="en-US" i="1" dirty="0"/>
              <a:t> </a:t>
            </a:r>
            <a:r>
              <a:rPr lang="en-US" i="1" dirty="0" err="1"/>
              <a:t>Krebskranken</a:t>
            </a:r>
            <a:r>
              <a:rPr lang="en-US" i="1" dirty="0"/>
              <a:t> </a:t>
            </a:r>
            <a:r>
              <a:rPr lang="en-US" i="1" dirty="0" err="1"/>
              <a:t>hatten</a:t>
            </a:r>
            <a:r>
              <a:rPr lang="en-US" i="1" dirty="0"/>
              <a:t> </a:t>
            </a:r>
            <a:r>
              <a:rPr lang="en-US" i="1" dirty="0" err="1"/>
              <a:t>bei</a:t>
            </a:r>
            <a:r>
              <a:rPr lang="en-US" i="1" dirty="0"/>
              <a:t> der </a:t>
            </a:r>
            <a:r>
              <a:rPr lang="en-US" i="1" dirty="0" err="1"/>
              <a:t>Aufnahme</a:t>
            </a:r>
            <a:r>
              <a:rPr lang="en-US" i="1" dirty="0"/>
              <a:t> in die </a:t>
            </a:r>
            <a:r>
              <a:rPr lang="en-US" i="1" dirty="0" err="1"/>
              <a:t>Klinik</a:t>
            </a:r>
            <a:r>
              <a:rPr lang="en-US" i="1" dirty="0"/>
              <a:t> </a:t>
            </a:r>
            <a:r>
              <a:rPr lang="en-US" i="1" dirty="0" err="1"/>
              <a:t>zwei</a:t>
            </a:r>
            <a:r>
              <a:rPr lang="en-US" i="1" dirty="0"/>
              <a:t> </a:t>
            </a:r>
            <a:r>
              <a:rPr lang="en-US" i="1" dirty="0" err="1"/>
              <a:t>bis</a:t>
            </a:r>
            <a:r>
              <a:rPr lang="en-US" i="1" dirty="0"/>
              <a:t> </a:t>
            </a:r>
            <a:r>
              <a:rPr lang="en-US" i="1" dirty="0" err="1"/>
              <a:t>zehn</a:t>
            </a:r>
            <a:r>
              <a:rPr lang="en-US" i="1" dirty="0"/>
              <a:t> </a:t>
            </a:r>
            <a:r>
              <a:rPr lang="en-US" i="1" dirty="0" err="1"/>
              <a:t>pulpentote</a:t>
            </a:r>
            <a:r>
              <a:rPr lang="en-US" i="1" dirty="0"/>
              <a:t> </a:t>
            </a:r>
            <a:r>
              <a:rPr lang="en-US" i="1" dirty="0" err="1"/>
              <a:t>Zähne</a:t>
            </a:r>
            <a:r>
              <a:rPr lang="en-US" i="1" dirty="0"/>
              <a:t>" </a:t>
            </a:r>
            <a:r>
              <a:rPr lang="en-US" dirty="0"/>
              <a:t>( </a:t>
            </a:r>
            <a:r>
              <a:rPr lang="en-US" dirty="0" err="1"/>
              <a:t>ebd</a:t>
            </a:r>
            <a:r>
              <a:rPr lang="en-US" dirty="0"/>
              <a:t>.)</a:t>
            </a:r>
          </a:p>
          <a:p>
            <a:endParaRPr lang="en-US" dirty="0"/>
          </a:p>
          <a:p>
            <a:r>
              <a:rPr lang="en-US" dirty="0"/>
              <a:t>Der Titer an </a:t>
            </a:r>
            <a:r>
              <a:rPr lang="en-US" dirty="0" err="1"/>
              <a:t>Thioäther</a:t>
            </a:r>
            <a:r>
              <a:rPr lang="en-US" dirty="0"/>
              <a:t> war </a:t>
            </a:r>
            <a:r>
              <a:rPr lang="en-US" dirty="0" err="1"/>
              <a:t>zwei</a:t>
            </a:r>
            <a:r>
              <a:rPr lang="en-US" dirty="0"/>
              <a:t>- </a:t>
            </a:r>
            <a:r>
              <a:rPr lang="en-US" dirty="0" err="1"/>
              <a:t>bis</a:t>
            </a:r>
            <a:r>
              <a:rPr lang="en-US" dirty="0"/>
              <a:t> </a:t>
            </a:r>
            <a:r>
              <a:rPr lang="en-US" dirty="0" err="1"/>
              <a:t>dreimal</a:t>
            </a:r>
            <a:r>
              <a:rPr lang="en-US" dirty="0"/>
              <a:t> </a:t>
            </a:r>
            <a:r>
              <a:rPr lang="en-US" dirty="0" err="1"/>
              <a:t>höher</a:t>
            </a:r>
            <a:r>
              <a:rPr lang="en-US" dirty="0"/>
              <a:t>  </a:t>
            </a:r>
            <a:r>
              <a:rPr lang="en-US" dirty="0" err="1"/>
              <a:t>als</a:t>
            </a:r>
            <a:r>
              <a:rPr lang="en-US" dirty="0"/>
              <a:t> </a:t>
            </a:r>
            <a:r>
              <a:rPr lang="en-US" dirty="0" err="1"/>
              <a:t>bei</a:t>
            </a:r>
            <a:r>
              <a:rPr lang="en-US" dirty="0"/>
              <a:t> “</a:t>
            </a:r>
            <a:r>
              <a:rPr lang="en-US" dirty="0" err="1"/>
              <a:t>normalen</a:t>
            </a:r>
            <a:r>
              <a:rPr lang="en-US" dirty="0"/>
              <a:t>" </a:t>
            </a:r>
            <a:r>
              <a:rPr lang="en-US" dirty="0" err="1"/>
              <a:t>Patienten</a:t>
            </a:r>
            <a:r>
              <a:rPr lang="en-US" dirty="0"/>
              <a:t>.</a:t>
            </a:r>
          </a:p>
          <a:p>
            <a:endParaRPr lang="en-US" b="1" dirty="0"/>
          </a:p>
          <a:p>
            <a:r>
              <a:rPr lang="en-US" b="1" dirty="0" err="1"/>
              <a:t>Issels</a:t>
            </a:r>
            <a:r>
              <a:rPr lang="en-US" b="1" dirty="0"/>
              <a:t>’ </a:t>
            </a:r>
            <a:r>
              <a:rPr lang="en-US" b="1" dirty="0" err="1"/>
              <a:t>Forderungen</a:t>
            </a:r>
            <a:r>
              <a:rPr lang="en-US" b="1" dirty="0"/>
              <a:t>: </a:t>
            </a:r>
            <a:r>
              <a:rPr lang="en-US" dirty="0"/>
              <a:t>Der Sinn der </a:t>
            </a:r>
            <a:r>
              <a:rPr lang="en-US" dirty="0" err="1"/>
              <a:t>biologischen</a:t>
            </a:r>
            <a:r>
              <a:rPr lang="en-US" dirty="0"/>
              <a:t> </a:t>
            </a:r>
            <a:r>
              <a:rPr lang="en-US" dirty="0" err="1"/>
              <a:t>Zahnheilkunde</a:t>
            </a:r>
            <a:r>
              <a:rPr lang="en-US" dirty="0"/>
              <a:t> ist nicht die </a:t>
            </a:r>
            <a:r>
              <a:rPr lang="en-US" dirty="0" err="1"/>
              <a:t>Erhaltung</a:t>
            </a:r>
            <a:r>
              <a:rPr lang="en-US" dirty="0"/>
              <a:t> der </a:t>
            </a:r>
            <a:r>
              <a:rPr lang="en-US" dirty="0" err="1"/>
              <a:t>Zähne</a:t>
            </a:r>
            <a:r>
              <a:rPr lang="en-US" dirty="0"/>
              <a:t> sondern die </a:t>
            </a:r>
            <a:r>
              <a:rPr lang="en-US" dirty="0" err="1"/>
              <a:t>Vitalerhaltung</a:t>
            </a:r>
            <a:r>
              <a:rPr lang="en-US" dirty="0"/>
              <a:t> der </a:t>
            </a:r>
            <a:r>
              <a:rPr lang="en-US" dirty="0" err="1"/>
              <a:t>Zahnpulpa</a:t>
            </a:r>
            <a:r>
              <a:rPr lang="en-US" dirty="0"/>
              <a:t>.</a:t>
            </a:r>
          </a:p>
          <a:p>
            <a:endParaRPr lang="en-US" dirty="0"/>
          </a:p>
          <a:p>
            <a:r>
              <a:rPr lang="en-US" i="1" dirty="0"/>
              <a:t>“Die </a:t>
            </a:r>
            <a:r>
              <a:rPr lang="en-US" i="1" dirty="0" err="1"/>
              <a:t>Avitalisierung</a:t>
            </a:r>
            <a:r>
              <a:rPr lang="en-US" i="1" dirty="0"/>
              <a:t> muss </a:t>
            </a:r>
            <a:r>
              <a:rPr lang="en-US" i="1" dirty="0" err="1"/>
              <a:t>zum</a:t>
            </a:r>
            <a:r>
              <a:rPr lang="en-US" i="1" dirty="0"/>
              <a:t> </a:t>
            </a:r>
            <a:r>
              <a:rPr lang="en-US" i="1" dirty="0" err="1"/>
              <a:t>Kunstfehler</a:t>
            </a:r>
            <a:r>
              <a:rPr lang="en-US" i="1" dirty="0"/>
              <a:t> </a:t>
            </a:r>
            <a:r>
              <a:rPr lang="en-US" i="1" dirty="0" err="1"/>
              <a:t>erklärt</a:t>
            </a:r>
            <a:r>
              <a:rPr lang="en-US" i="1" dirty="0"/>
              <a:t> </a:t>
            </a:r>
            <a:r>
              <a:rPr lang="en-US" i="1" dirty="0" err="1"/>
              <a:t>werden</a:t>
            </a:r>
            <a:r>
              <a:rPr lang="en-US" i="1" dirty="0"/>
              <a:t>!” </a:t>
            </a:r>
            <a:r>
              <a:rPr lang="en-US" dirty="0"/>
              <a:t>(Mein </a:t>
            </a:r>
            <a:r>
              <a:rPr lang="en-US" dirty="0" err="1"/>
              <a:t>Kampf</a:t>
            </a:r>
            <a:r>
              <a:rPr lang="en-US" dirty="0"/>
              <a:t> </a:t>
            </a:r>
            <a:r>
              <a:rPr lang="en-US" dirty="0" err="1"/>
              <a:t>gegen</a:t>
            </a:r>
            <a:r>
              <a:rPr lang="en-US" dirty="0"/>
              <a:t> den Krebs, S. 140)</a:t>
            </a:r>
          </a:p>
          <a:p>
            <a:endParaRPr lang="en-US" dirty="0"/>
          </a:p>
          <a:p>
            <a:endParaRPr lang="en-US"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5374" y="-112395"/>
            <a:ext cx="8850236" cy="6858000"/>
          </a:xfrm>
          <a:prstGeom prst="rect">
            <a:avLst/>
          </a:prstGeom>
        </p:spPr>
      </p:pic>
    </p:spTree>
    <p:extLst>
      <p:ext uri="{BB962C8B-B14F-4D97-AF65-F5344CB8AC3E}">
        <p14:creationId xmlns:p14="http://schemas.microsoft.com/office/powerpoint/2010/main" val="80095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 </a:t>
            </a:r>
          </a:p>
        </p:txBody>
      </p:sp>
      <p:sp>
        <p:nvSpPr>
          <p:cNvPr id="3" name="Inhaltsplatzhalter 2"/>
          <p:cNvSpPr>
            <a:spLocks noGrp="1"/>
          </p:cNvSpPr>
          <p:nvPr>
            <p:ph idx="1"/>
          </p:nvPr>
        </p:nvSpPr>
        <p:spPr>
          <a:xfrm>
            <a:off x="475593" y="270532"/>
            <a:ext cx="10515600" cy="6370900"/>
          </a:xfrm>
        </p:spPr>
        <p:txBody>
          <a:bodyPr>
            <a:normAutofit fontScale="77500" lnSpcReduction="20000"/>
          </a:bodyPr>
          <a:lstStyle/>
          <a:p>
            <a:r>
              <a:rPr lang="de-DE" sz="3000" dirty="0">
                <a:latin typeface="Arial" panose="020B0604020202020204" pitchFamily="34" charset="0"/>
                <a:cs typeface="Arial" panose="020B0604020202020204" pitchFamily="34" charset="0"/>
              </a:rPr>
              <a:t>Gibt es zwischen Zahnerkrankungen und seelischen Belastungen </a:t>
            </a:r>
          </a:p>
          <a:p>
            <a:pPr marL="0" indent="0">
              <a:buNone/>
            </a:pPr>
            <a:r>
              <a:rPr lang="de-DE" sz="3000" dirty="0">
                <a:latin typeface="Arial" panose="020B0604020202020204" pitchFamily="34" charset="0"/>
                <a:cs typeface="Arial" panose="020B0604020202020204" pitchFamily="34" charset="0"/>
              </a:rPr>
              <a:t>   einen direkten Zusammenhang?</a:t>
            </a:r>
          </a:p>
          <a:p>
            <a:pPr>
              <a:spcBef>
                <a:spcPts val="1500"/>
              </a:spcBef>
            </a:pPr>
            <a:r>
              <a:rPr lang="de-DE" sz="3000" dirty="0">
                <a:latin typeface="Arial" panose="020B0604020202020204" pitchFamily="34" charset="0"/>
                <a:cs typeface="Arial" panose="020B0604020202020204" pitchFamily="34" charset="0"/>
              </a:rPr>
              <a:t>Der Braunschweiger Zahnarzt Dr. Wolfgang Hoppenstedt (†)</a:t>
            </a:r>
          </a:p>
          <a:p>
            <a:pPr marL="0" indent="0">
              <a:buNone/>
            </a:pPr>
            <a:r>
              <a:rPr lang="de-DE" sz="3000" dirty="0">
                <a:latin typeface="Arial" panose="020B0604020202020204" pitchFamily="34" charset="0"/>
                <a:cs typeface="Arial" panose="020B0604020202020204" pitchFamily="34" charset="0"/>
              </a:rPr>
              <a:t>   interviewte mehr als 300 Patienten, die unter   </a:t>
            </a:r>
          </a:p>
          <a:p>
            <a:pPr marL="0" indent="0">
              <a:buNone/>
            </a:pPr>
            <a:r>
              <a:rPr lang="de-DE" sz="3000" dirty="0">
                <a:solidFill>
                  <a:srgbClr val="FF0000"/>
                </a:solidFill>
                <a:latin typeface="Arial" panose="020B0604020202020204" pitchFamily="34" charset="0"/>
                <a:cs typeface="Arial" panose="020B0604020202020204" pitchFamily="34" charset="0"/>
              </a:rPr>
              <a:t>   Zahnfleischerkrankung </a:t>
            </a:r>
          </a:p>
          <a:p>
            <a:pPr marL="0" indent="0">
              <a:buNone/>
            </a:pPr>
            <a:r>
              <a:rPr lang="de-DE" sz="3000" dirty="0">
                <a:solidFill>
                  <a:srgbClr val="FF0000"/>
                </a:solidFill>
                <a:latin typeface="Arial" panose="020B0604020202020204" pitchFamily="34" charset="0"/>
                <a:cs typeface="Arial" panose="020B0604020202020204" pitchFamily="34" charset="0"/>
              </a:rPr>
              <a:t>   </a:t>
            </a:r>
            <a:r>
              <a:rPr lang="de-DE" sz="3000" dirty="0">
                <a:latin typeface="Arial" panose="020B0604020202020204" pitchFamily="34" charset="0"/>
                <a:cs typeface="Arial" panose="020B0604020202020204" pitchFamily="34" charset="0"/>
              </a:rPr>
              <a:t>litten, und kam zu folgenden   Ergebnissen:</a:t>
            </a:r>
          </a:p>
          <a:p>
            <a:pPr marL="0" indent="0">
              <a:spcBef>
                <a:spcPts val="1500"/>
              </a:spcBef>
              <a:buNone/>
            </a:pPr>
            <a:r>
              <a:rPr lang="de-DE" sz="3000" dirty="0">
                <a:latin typeface="Arial" panose="020B0604020202020204" pitchFamily="34" charset="0"/>
                <a:cs typeface="Arial" panose="020B0604020202020204" pitchFamily="34" charset="0"/>
              </a:rPr>
              <a:t>   </a:t>
            </a:r>
            <a:r>
              <a:rPr lang="de-DE" sz="3000" dirty="0">
                <a:solidFill>
                  <a:srgbClr val="FF0000"/>
                </a:solidFill>
                <a:latin typeface="Arial" panose="020B0604020202020204" pitchFamily="34" charset="0"/>
                <a:cs typeface="Arial" panose="020B0604020202020204" pitchFamily="34" charset="0"/>
              </a:rPr>
              <a:t>Bei nur 10 % war die Zahnfleischerkrankung ausschließlich auf </a:t>
            </a:r>
          </a:p>
          <a:p>
            <a:pPr marL="0" indent="0">
              <a:buNone/>
            </a:pPr>
            <a:r>
              <a:rPr lang="de-DE" sz="3000" dirty="0">
                <a:solidFill>
                  <a:srgbClr val="FF0000"/>
                </a:solidFill>
                <a:latin typeface="Arial" panose="020B0604020202020204" pitchFamily="34" charset="0"/>
                <a:cs typeface="Arial" panose="020B0604020202020204" pitchFamily="34" charset="0"/>
              </a:rPr>
              <a:t>   mangelnde Mundhygiene zurückzuführen.</a:t>
            </a:r>
          </a:p>
          <a:p>
            <a:pPr marL="0" indent="0">
              <a:buNone/>
            </a:pPr>
            <a:endParaRPr lang="de-DE" sz="3000" dirty="0">
              <a:latin typeface="Arial" panose="020B0604020202020204" pitchFamily="34" charset="0"/>
              <a:cs typeface="Arial" panose="020B0604020202020204" pitchFamily="34" charset="0"/>
            </a:endParaRPr>
          </a:p>
          <a:p>
            <a:pPr marL="0" indent="0">
              <a:buNone/>
            </a:pPr>
            <a:r>
              <a:rPr lang="de-DE" sz="3000" dirty="0">
                <a:latin typeface="Arial" panose="020B0604020202020204" pitchFamily="34" charset="0"/>
                <a:cs typeface="Arial" panose="020B0604020202020204" pitchFamily="34" charset="0"/>
              </a:rPr>
              <a:t>   Fast alle aber hatten gravierende seelische Probleme.</a:t>
            </a:r>
          </a:p>
          <a:p>
            <a:pPr marL="0" indent="0">
              <a:buNone/>
            </a:pPr>
            <a:r>
              <a:rPr lang="de-DE" sz="3000" dirty="0">
                <a:latin typeface="Arial" panose="020B0604020202020204" pitchFamily="34" charset="0"/>
                <a:cs typeface="Arial" panose="020B0604020202020204" pitchFamily="34" charset="0"/>
              </a:rPr>
              <a:t>   52% gaben besondere Müdigkeit an, </a:t>
            </a:r>
          </a:p>
          <a:p>
            <a:pPr marL="0" indent="0">
              <a:buNone/>
            </a:pPr>
            <a:r>
              <a:rPr lang="de-DE" sz="3000" dirty="0">
                <a:latin typeface="Arial" panose="020B0604020202020204" pitchFamily="34" charset="0"/>
                <a:cs typeface="Arial" panose="020B0604020202020204" pitchFamily="34" charset="0"/>
              </a:rPr>
              <a:t>   43% Stress und </a:t>
            </a:r>
          </a:p>
          <a:p>
            <a:pPr marL="0" indent="0">
              <a:buNone/>
            </a:pPr>
            <a:r>
              <a:rPr lang="de-DE" sz="3000" dirty="0">
                <a:latin typeface="Arial" panose="020B0604020202020204" pitchFamily="34" charset="0"/>
                <a:cs typeface="Arial" panose="020B0604020202020204" pitchFamily="34" charset="0"/>
              </a:rPr>
              <a:t>  38% Trennung vom  Partner, Ängste und Depressionen.</a:t>
            </a:r>
          </a:p>
          <a:p>
            <a:pPr marL="0" indent="0">
              <a:buNone/>
            </a:pPr>
            <a:endParaRPr lang="de-DE" sz="3000" dirty="0"/>
          </a:p>
          <a:p>
            <a:pPr marL="0" indent="0">
              <a:buNone/>
            </a:pPr>
            <a:r>
              <a:rPr lang="de-DE" sz="2200" dirty="0">
                <a:hlinkClick r:id="rId2"/>
              </a:rPr>
              <a:t> http://www.aufbisschienentherapie.at/die_psyche_der_heimliche_zahnkiller/2137_01.htm</a:t>
            </a:r>
            <a:endParaRPr lang="de-DE" sz="2200" dirty="0"/>
          </a:p>
          <a:p>
            <a:pPr marL="0" indent="0">
              <a:buNone/>
            </a:pPr>
            <a:r>
              <a:rPr lang="de-DE" sz="2200" dirty="0"/>
              <a:t> </a:t>
            </a:r>
            <a:r>
              <a:rPr lang="de-DE" sz="2200" dirty="0">
                <a:hlinkClick r:id="rId3"/>
              </a:rPr>
              <a:t>http://www.ipsis.de/themen/thema_zaehne.htm</a:t>
            </a:r>
            <a:endParaRPr lang="de-DE" sz="2200" dirty="0"/>
          </a:p>
          <a:p>
            <a:pPr marL="0" indent="0">
              <a:buNone/>
            </a:pPr>
            <a:endParaRPr lang="de-DE" dirty="0"/>
          </a:p>
          <a:p>
            <a:endParaRPr lang="de-DE" dirty="0"/>
          </a:p>
        </p:txBody>
      </p:sp>
    </p:spTree>
    <p:extLst>
      <p:ext uri="{BB962C8B-B14F-4D97-AF65-F5344CB8AC3E}">
        <p14:creationId xmlns:p14="http://schemas.microsoft.com/office/powerpoint/2010/main" val="396516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2979" y="365126"/>
            <a:ext cx="10980821" cy="982412"/>
          </a:xfrm>
        </p:spPr>
        <p:txBody>
          <a:bodyPr>
            <a:normAutofit fontScale="90000"/>
          </a:bodyPr>
          <a:lstStyle/>
          <a:p>
            <a:r>
              <a:rPr lang="de-DE" sz="3100" b="1" dirty="0"/>
              <a:t>Ein Gramm Vorbeugung ist  besser als ein Pfund Therapie (Volksmund) .</a:t>
            </a:r>
            <a:br>
              <a:rPr lang="de-DE" dirty="0"/>
            </a:br>
            <a:endParaRPr lang="de-DE" dirty="0"/>
          </a:p>
        </p:txBody>
      </p:sp>
      <p:sp>
        <p:nvSpPr>
          <p:cNvPr id="3" name="Inhaltsplatzhalter 2"/>
          <p:cNvSpPr>
            <a:spLocks noGrp="1"/>
          </p:cNvSpPr>
          <p:nvPr>
            <p:ph idx="1"/>
          </p:nvPr>
        </p:nvSpPr>
        <p:spPr>
          <a:xfrm>
            <a:off x="372979" y="1070811"/>
            <a:ext cx="10980821" cy="5106152"/>
          </a:xfrm>
        </p:spPr>
        <p:txBody>
          <a:bodyPr>
            <a:normAutofit fontScale="25000" lnSpcReduction="20000"/>
          </a:bodyPr>
          <a:lstStyle/>
          <a:p>
            <a:pPr marL="0" indent="0">
              <a:buNone/>
            </a:pPr>
            <a:r>
              <a:rPr lang="de-DE" sz="12800" b="1" dirty="0"/>
              <a:t>Die PSE ist unverzichtbar  für eine erfolgreiche Herdprophylaxe in der Zahnmedizin  !</a:t>
            </a:r>
          </a:p>
          <a:p>
            <a:pPr marL="0" indent="0">
              <a:buNone/>
            </a:pPr>
            <a:endParaRPr lang="de-DE" sz="6400" b="1" dirty="0"/>
          </a:p>
          <a:p>
            <a:pPr marL="0" indent="0">
              <a:buNone/>
            </a:pPr>
            <a:r>
              <a:rPr lang="de-DE" sz="9600" b="1" dirty="0"/>
              <a:t>Energieblockaden bewirken energetische Muster, die  typisch sind für</a:t>
            </a:r>
            <a:endParaRPr lang="de-DE" sz="9600" dirty="0"/>
          </a:p>
          <a:p>
            <a:pPr>
              <a:buFontTx/>
              <a:buChar char="-"/>
            </a:pPr>
            <a:r>
              <a:rPr lang="de-DE" sz="9600" b="1" dirty="0"/>
              <a:t>Schmerzen im Kopf-, Kiefer- und Zahnbereich</a:t>
            </a:r>
          </a:p>
          <a:p>
            <a:pPr>
              <a:buFontTx/>
              <a:buChar char="-"/>
            </a:pPr>
            <a:r>
              <a:rPr lang="de-DE" sz="9600" b="1" dirty="0"/>
              <a:t>Kiefergelenkssymptomatik</a:t>
            </a:r>
          </a:p>
          <a:p>
            <a:pPr marL="0" indent="0">
              <a:buNone/>
            </a:pPr>
            <a:r>
              <a:rPr lang="de-DE" sz="9600" b="1" dirty="0"/>
              <a:t>-  Intoxikationen</a:t>
            </a:r>
          </a:p>
          <a:p>
            <a:pPr marL="0" indent="0">
              <a:buNone/>
            </a:pPr>
            <a:r>
              <a:rPr lang="de-DE" sz="9600" b="1" dirty="0"/>
              <a:t>ohne entsprechendem klinischer Befund.</a:t>
            </a:r>
            <a:endParaRPr lang="de-DE" sz="9600" dirty="0"/>
          </a:p>
          <a:p>
            <a:pPr marL="0" indent="0">
              <a:buNone/>
            </a:pPr>
            <a:endParaRPr lang="de-DE" sz="9600" b="1" dirty="0"/>
          </a:p>
          <a:p>
            <a:pPr marL="0" indent="0">
              <a:buNone/>
            </a:pPr>
            <a:r>
              <a:rPr lang="de-DE" sz="9600" b="1" dirty="0"/>
              <a:t>Wenn dies nicht erkannt wird,  erfolgt die Standardbehandlung  </a:t>
            </a:r>
            <a:r>
              <a:rPr lang="de-DE" sz="9600" b="1" dirty="0">
                <a:solidFill>
                  <a:srgbClr val="FF0000"/>
                </a:solidFill>
              </a:rPr>
              <a:t>(der  stereotype rote  </a:t>
            </a:r>
          </a:p>
          <a:p>
            <a:pPr marL="0" indent="0">
              <a:buNone/>
            </a:pPr>
            <a:r>
              <a:rPr lang="de-DE" sz="9600" b="1" dirty="0">
                <a:solidFill>
                  <a:srgbClr val="FF0000"/>
                </a:solidFill>
              </a:rPr>
              <a:t>Faden nach Dietrich Volkmer)</a:t>
            </a:r>
            <a:r>
              <a:rPr lang="de-DE" sz="9600" b="1" dirty="0"/>
              <a:t> in der </a:t>
            </a:r>
            <a:r>
              <a:rPr lang="de-DE" sz="9600" b="1" dirty="0" err="1"/>
              <a:t>Devitalisierung</a:t>
            </a:r>
            <a:r>
              <a:rPr lang="de-DE" sz="9600" b="1" dirty="0"/>
              <a:t>  von Zähnen, mit der  Folge  von</a:t>
            </a:r>
          </a:p>
          <a:p>
            <a:r>
              <a:rPr lang="de-DE" sz="9600" b="1" dirty="0"/>
              <a:t>Kopfherdbelastungen</a:t>
            </a:r>
            <a:endParaRPr lang="de-DE" sz="9600" dirty="0"/>
          </a:p>
          <a:p>
            <a:r>
              <a:rPr lang="de-DE" sz="9600" b="1" dirty="0" err="1"/>
              <a:t>Granulombefunden</a:t>
            </a:r>
            <a:endParaRPr lang="de-DE" sz="9600" dirty="0"/>
          </a:p>
          <a:p>
            <a:r>
              <a:rPr lang="de-DE" sz="9600" b="1" dirty="0"/>
              <a:t>Intoxikationen (Thioäther)</a:t>
            </a:r>
            <a:endParaRPr lang="de-DE" sz="9600" dirty="0"/>
          </a:p>
          <a:p>
            <a:pPr marL="0" indent="0">
              <a:buNone/>
            </a:pPr>
            <a:endParaRPr lang="de-DE" dirty="0"/>
          </a:p>
        </p:txBody>
      </p:sp>
    </p:spTree>
    <p:extLst>
      <p:ext uri="{BB962C8B-B14F-4D97-AF65-F5344CB8AC3E}">
        <p14:creationId xmlns:p14="http://schemas.microsoft.com/office/powerpoint/2010/main" val="107663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275902554"/>
              </p:ext>
            </p:extLst>
          </p:nvPr>
        </p:nvGraphicFramePr>
        <p:xfrm>
          <a:off x="3916546" y="254000"/>
          <a:ext cx="8022906" cy="6182450"/>
        </p:xfrm>
        <a:graphic>
          <a:graphicData uri="http://schemas.openxmlformats.org/drawingml/2006/table">
            <a:tbl>
              <a:tblPr firstRow="1" bandRow="1">
                <a:tableStyleId>{5C22544A-7EE6-4342-B048-85BDC9FD1C3A}</a:tableStyleId>
              </a:tblPr>
              <a:tblGrid>
                <a:gridCol w="1498784">
                  <a:extLst>
                    <a:ext uri="{9D8B030D-6E8A-4147-A177-3AD203B41FA5}">
                      <a16:colId xmlns:a16="http://schemas.microsoft.com/office/drawing/2014/main" val="167108665"/>
                    </a:ext>
                  </a:extLst>
                </a:gridCol>
                <a:gridCol w="1517576">
                  <a:extLst>
                    <a:ext uri="{9D8B030D-6E8A-4147-A177-3AD203B41FA5}">
                      <a16:colId xmlns:a16="http://schemas.microsoft.com/office/drawing/2014/main" val="552783979"/>
                    </a:ext>
                  </a:extLst>
                </a:gridCol>
                <a:gridCol w="5006546">
                  <a:extLst>
                    <a:ext uri="{9D8B030D-6E8A-4147-A177-3AD203B41FA5}">
                      <a16:colId xmlns:a16="http://schemas.microsoft.com/office/drawing/2014/main" val="3742013595"/>
                    </a:ext>
                  </a:extLst>
                </a:gridCol>
              </a:tblGrid>
              <a:tr h="443558">
                <a:tc>
                  <a:txBody>
                    <a:bodyPr/>
                    <a:lstStyle/>
                    <a:p>
                      <a:r>
                        <a:rPr lang="de-DE" sz="2400" dirty="0"/>
                        <a:t>16.2.2015</a:t>
                      </a:r>
                    </a:p>
                  </a:txBody>
                  <a:tcPr/>
                </a:tc>
                <a:tc>
                  <a:txBody>
                    <a:bodyPr/>
                    <a:lstStyle/>
                    <a:p>
                      <a:r>
                        <a:rPr lang="de-DE" sz="2400" dirty="0"/>
                        <a:t>Befund </a:t>
                      </a:r>
                    </a:p>
                  </a:txBody>
                  <a:tcPr/>
                </a:tc>
                <a:tc>
                  <a:txBody>
                    <a:bodyPr/>
                    <a:lstStyle/>
                    <a:p>
                      <a:endParaRPr lang="de-DE" sz="2400" dirty="0"/>
                    </a:p>
                  </a:txBody>
                  <a:tcPr/>
                </a:tc>
                <a:extLst>
                  <a:ext uri="{0D108BD9-81ED-4DB2-BD59-A6C34878D82A}">
                    <a16:rowId xmlns:a16="http://schemas.microsoft.com/office/drawing/2014/main" val="1117206117"/>
                  </a:ext>
                </a:extLst>
              </a:tr>
              <a:tr h="1153250">
                <a:tc>
                  <a:txBody>
                    <a:bodyPr/>
                    <a:lstStyle/>
                    <a:p>
                      <a:r>
                        <a:rPr lang="de-DE" sz="2400" dirty="0"/>
                        <a:t>16.2. -  3.3.2015</a:t>
                      </a:r>
                    </a:p>
                  </a:txBody>
                  <a:tcPr/>
                </a:tc>
                <a:tc>
                  <a:txBody>
                    <a:bodyPr/>
                    <a:lstStyle/>
                    <a:p>
                      <a:r>
                        <a:rPr lang="de-DE" sz="2400" dirty="0"/>
                        <a:t>Zähne 37, 24, 25, 26, 27 </a:t>
                      </a:r>
                    </a:p>
                  </a:txBody>
                  <a:tcPr/>
                </a:tc>
                <a:tc>
                  <a:txBody>
                    <a:bodyPr/>
                    <a:lstStyle/>
                    <a:p>
                      <a:r>
                        <a:rPr lang="de-DE" sz="2400" dirty="0"/>
                        <a:t>Versorgung  mit  Composite-Füllungen (</a:t>
                      </a:r>
                      <a:r>
                        <a:rPr lang="de-DE" sz="2400" dirty="0" err="1"/>
                        <a:t>Saremco</a:t>
                      </a:r>
                      <a:r>
                        <a:rPr lang="de-DE" sz="2400" dirty="0"/>
                        <a:t> ELS)</a:t>
                      </a:r>
                    </a:p>
                  </a:txBody>
                  <a:tcPr/>
                </a:tc>
                <a:extLst>
                  <a:ext uri="{0D108BD9-81ED-4DB2-BD59-A6C34878D82A}">
                    <a16:rowId xmlns:a16="http://schemas.microsoft.com/office/drawing/2014/main" val="3634744042"/>
                  </a:ext>
                </a:extLst>
              </a:tr>
              <a:tr h="796757">
                <a:tc>
                  <a:txBody>
                    <a:bodyPr/>
                    <a:lstStyle/>
                    <a:p>
                      <a:r>
                        <a:rPr lang="de-DE" sz="2400" dirty="0"/>
                        <a:t>4.3. 2015</a:t>
                      </a:r>
                    </a:p>
                  </a:txBody>
                  <a:tcPr/>
                </a:tc>
                <a:tc>
                  <a:txBody>
                    <a:bodyPr/>
                    <a:lstStyle/>
                    <a:p>
                      <a:r>
                        <a:rPr lang="de-DE" sz="2400" dirty="0"/>
                        <a:t>24-27</a:t>
                      </a:r>
                    </a:p>
                  </a:txBody>
                  <a:tcPr/>
                </a:tc>
                <a:tc>
                  <a:txBody>
                    <a:bodyPr/>
                    <a:lstStyle/>
                    <a:p>
                      <a:r>
                        <a:rPr lang="de-DE" sz="2400" dirty="0" err="1"/>
                        <a:t>Aufbissempfindlichkeit</a:t>
                      </a:r>
                      <a:endParaRPr lang="de-DE" sz="2400" dirty="0"/>
                    </a:p>
                    <a:p>
                      <a:r>
                        <a:rPr lang="de-DE" sz="2400" dirty="0" err="1"/>
                        <a:t>Okklusale</a:t>
                      </a:r>
                      <a:r>
                        <a:rPr lang="de-DE" sz="2400" dirty="0"/>
                        <a:t>  Adjustierung / einschleifen </a:t>
                      </a:r>
                    </a:p>
                  </a:txBody>
                  <a:tcPr/>
                </a:tc>
                <a:extLst>
                  <a:ext uri="{0D108BD9-81ED-4DB2-BD59-A6C34878D82A}">
                    <a16:rowId xmlns:a16="http://schemas.microsoft.com/office/drawing/2014/main" val="1192586602"/>
                  </a:ext>
                </a:extLst>
              </a:tr>
              <a:tr h="442809">
                <a:tc>
                  <a:txBody>
                    <a:bodyPr/>
                    <a:lstStyle/>
                    <a:p>
                      <a:r>
                        <a:rPr lang="de-DE" sz="2400" dirty="0"/>
                        <a:t>12.3. 2015</a:t>
                      </a:r>
                    </a:p>
                  </a:txBody>
                  <a:tcPr/>
                </a:tc>
                <a:tc>
                  <a:txBody>
                    <a:bodyPr/>
                    <a:lstStyle/>
                    <a:p>
                      <a:r>
                        <a:rPr lang="de-DE" sz="2400" dirty="0"/>
                        <a:t>46, 47</a:t>
                      </a:r>
                    </a:p>
                  </a:txBody>
                  <a:tcPr/>
                </a:tc>
                <a:tc>
                  <a:txBody>
                    <a:bodyPr/>
                    <a:lstStyle/>
                    <a:p>
                      <a:r>
                        <a:rPr lang="de-DE" sz="2400" dirty="0"/>
                        <a:t>Versorgung  mit  Composite-Füllungen </a:t>
                      </a:r>
                    </a:p>
                  </a:txBody>
                  <a:tcPr/>
                </a:tc>
                <a:extLst>
                  <a:ext uri="{0D108BD9-81ED-4DB2-BD59-A6C34878D82A}">
                    <a16:rowId xmlns:a16="http://schemas.microsoft.com/office/drawing/2014/main" val="1062203653"/>
                  </a:ext>
                </a:extLst>
              </a:tr>
              <a:tr h="775515">
                <a:tc>
                  <a:txBody>
                    <a:bodyPr/>
                    <a:lstStyle/>
                    <a:p>
                      <a:r>
                        <a:rPr lang="de-DE" sz="2400" dirty="0"/>
                        <a:t>20.3. 2015</a:t>
                      </a:r>
                    </a:p>
                  </a:txBody>
                  <a:tcPr/>
                </a:tc>
                <a:tc>
                  <a:txBody>
                    <a:bodyPr/>
                    <a:lstStyle/>
                    <a:p>
                      <a:r>
                        <a:rPr lang="de-DE" sz="2400" dirty="0"/>
                        <a:t>26, 46, 47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err="1"/>
                        <a:t>Aufbissempfindlichkeit</a:t>
                      </a:r>
                      <a:r>
                        <a:rPr lang="de-DE" sz="2400" dirty="0"/>
                        <a:t>, okklusale  Adjustierung / einschleifen </a:t>
                      </a:r>
                    </a:p>
                  </a:txBody>
                  <a:tcPr/>
                </a:tc>
                <a:extLst>
                  <a:ext uri="{0D108BD9-81ED-4DB2-BD59-A6C34878D82A}">
                    <a16:rowId xmlns:a16="http://schemas.microsoft.com/office/drawing/2014/main" val="3029292973"/>
                  </a:ext>
                </a:extLst>
              </a:tr>
              <a:tr h="443558">
                <a:tc>
                  <a:txBody>
                    <a:bodyPr/>
                    <a:lstStyle/>
                    <a:p>
                      <a:r>
                        <a:rPr lang="de-DE" sz="2400" dirty="0"/>
                        <a:t>25.3. 2015</a:t>
                      </a:r>
                    </a:p>
                  </a:txBody>
                  <a:tcPr/>
                </a:tc>
                <a:tc>
                  <a:txBody>
                    <a:bodyPr/>
                    <a:lstStyle/>
                    <a:p>
                      <a:r>
                        <a:rPr lang="de-DE" sz="2400" dirty="0"/>
                        <a:t>16-18</a:t>
                      </a:r>
                    </a:p>
                  </a:txBody>
                  <a:tcPr/>
                </a:tc>
                <a:tc>
                  <a:txBody>
                    <a:bodyPr/>
                    <a:lstStyle/>
                    <a:p>
                      <a:r>
                        <a:rPr lang="de-DE" sz="2400" dirty="0"/>
                        <a:t>Composite-Füllungen</a:t>
                      </a:r>
                    </a:p>
                  </a:txBody>
                  <a:tcPr/>
                </a:tc>
                <a:extLst>
                  <a:ext uri="{0D108BD9-81ED-4DB2-BD59-A6C34878D82A}">
                    <a16:rowId xmlns:a16="http://schemas.microsoft.com/office/drawing/2014/main" val="4082911349"/>
                  </a:ext>
                </a:extLst>
              </a:tr>
              <a:tr h="798404">
                <a:tc>
                  <a:txBody>
                    <a:bodyPr/>
                    <a:lstStyle/>
                    <a:p>
                      <a:r>
                        <a:rPr lang="de-DE" sz="2400" dirty="0"/>
                        <a:t>20.4. 2015</a:t>
                      </a:r>
                    </a:p>
                  </a:txBody>
                  <a:tcPr/>
                </a:tc>
                <a:tc>
                  <a:txBody>
                    <a:bodyPr/>
                    <a:lstStyle/>
                    <a:p>
                      <a:r>
                        <a:rPr lang="de-DE" sz="2400" dirty="0"/>
                        <a:t>46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err="1"/>
                        <a:t>Aufbissempfindlichkeit</a:t>
                      </a:r>
                      <a:endParaRPr lang="de-DE" sz="2400" dirty="0"/>
                    </a:p>
                    <a:p>
                      <a:r>
                        <a:rPr lang="de-DE" sz="2400" dirty="0"/>
                        <a:t>Einschleifen</a:t>
                      </a:r>
                    </a:p>
                  </a:txBody>
                  <a:tcPr/>
                </a:tc>
                <a:extLst>
                  <a:ext uri="{0D108BD9-81ED-4DB2-BD59-A6C34878D82A}">
                    <a16:rowId xmlns:a16="http://schemas.microsoft.com/office/drawing/2014/main" val="1685721617"/>
                  </a:ext>
                </a:extLst>
              </a:tr>
              <a:tr h="1153250">
                <a:tc>
                  <a:txBody>
                    <a:bodyPr/>
                    <a:lstStyle/>
                    <a:p>
                      <a:r>
                        <a:rPr lang="de-DE" sz="2400" dirty="0"/>
                        <a:t>28.8. 2015</a:t>
                      </a:r>
                    </a:p>
                  </a:txBody>
                  <a:tcPr/>
                </a:tc>
                <a:tc>
                  <a:txBody>
                    <a:bodyPr/>
                    <a:lstStyle/>
                    <a:p>
                      <a:r>
                        <a:rPr lang="de-DE" sz="2400" dirty="0"/>
                        <a:t>46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err="1"/>
                        <a:t>Aufbissempfindlichkeit</a:t>
                      </a:r>
                      <a:r>
                        <a:rPr lang="de-DE" sz="24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t>Heilinjektion </a:t>
                      </a:r>
                      <a:r>
                        <a:rPr lang="de-DE" sz="2400" dirty="0" err="1"/>
                        <a:t>Hewedolor</a:t>
                      </a:r>
                      <a:r>
                        <a:rPr lang="de-DE" sz="2400" dirty="0"/>
                        <a:t> </a:t>
                      </a:r>
                    </a:p>
                  </a:txBody>
                  <a:tcPr>
                    <a:solidFill>
                      <a:schemeClr val="accent6">
                        <a:lumMod val="40000"/>
                        <a:lumOff val="60000"/>
                      </a:schemeClr>
                    </a:solidFill>
                  </a:tcPr>
                </a:tc>
                <a:extLst>
                  <a:ext uri="{0D108BD9-81ED-4DB2-BD59-A6C34878D82A}">
                    <a16:rowId xmlns:a16="http://schemas.microsoft.com/office/drawing/2014/main" val="949902873"/>
                  </a:ext>
                </a:extLst>
              </a:tr>
            </a:tbl>
          </a:graphicData>
        </a:graphic>
      </p:graphicFrame>
      <p:sp>
        <p:nvSpPr>
          <p:cNvPr id="5" name="Rechteck 4"/>
          <p:cNvSpPr/>
          <p:nvPr/>
        </p:nvSpPr>
        <p:spPr>
          <a:xfrm>
            <a:off x="172080" y="139700"/>
            <a:ext cx="3257495" cy="3785652"/>
          </a:xfrm>
          <a:prstGeom prst="rect">
            <a:avLst/>
          </a:prstGeom>
        </p:spPr>
        <p:txBody>
          <a:bodyPr wrap="square">
            <a:spAutoFit/>
          </a:bodyPr>
          <a:lstStyle/>
          <a:p>
            <a:r>
              <a:rPr lang="de-DE" sz="2400" b="1" dirty="0"/>
              <a:t>Kasuistik 1 (1): </a:t>
            </a:r>
          </a:p>
          <a:p>
            <a:endParaRPr lang="de-DE" sz="2400" b="1" dirty="0"/>
          </a:p>
          <a:p>
            <a:r>
              <a:rPr lang="de-DE" sz="2400" b="1" dirty="0"/>
              <a:t>Beschwerden nach  Versorgung kariöser Defekte  mit Füllungen</a:t>
            </a:r>
          </a:p>
          <a:p>
            <a:endParaRPr lang="de-DE" sz="2400" b="1" dirty="0"/>
          </a:p>
          <a:p>
            <a:r>
              <a:rPr lang="de-DE" sz="2400" b="1" dirty="0"/>
              <a:t>Patient: </a:t>
            </a:r>
          </a:p>
          <a:p>
            <a:r>
              <a:rPr lang="de-DE" sz="2400" b="1" dirty="0"/>
              <a:t>Marcel B.,</a:t>
            </a:r>
          </a:p>
          <a:p>
            <a:r>
              <a:rPr lang="de-DE" sz="2400" b="1" dirty="0"/>
              <a:t>männlich, </a:t>
            </a:r>
          </a:p>
          <a:p>
            <a:r>
              <a:rPr lang="de-DE" sz="2400" b="1" dirty="0"/>
              <a:t>25 Jahre alt</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03" y="4238953"/>
            <a:ext cx="3430957" cy="2197497"/>
          </a:xfrm>
          <a:prstGeom prst="rect">
            <a:avLst/>
          </a:prstGeom>
        </p:spPr>
      </p:pic>
    </p:spTree>
    <p:extLst>
      <p:ext uri="{BB962C8B-B14F-4D97-AF65-F5344CB8AC3E}">
        <p14:creationId xmlns:p14="http://schemas.microsoft.com/office/powerpoint/2010/main" val="84083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1563285459"/>
              </p:ext>
            </p:extLst>
          </p:nvPr>
        </p:nvGraphicFramePr>
        <p:xfrm>
          <a:off x="4273550" y="198966"/>
          <a:ext cx="7632700" cy="6400675"/>
        </p:xfrm>
        <a:graphic>
          <a:graphicData uri="http://schemas.openxmlformats.org/drawingml/2006/table">
            <a:tbl>
              <a:tblPr firstRow="1" bandRow="1">
                <a:tableStyleId>{5C22544A-7EE6-4342-B048-85BDC9FD1C3A}</a:tableStyleId>
              </a:tblPr>
              <a:tblGrid>
                <a:gridCol w="2265958">
                  <a:extLst>
                    <a:ext uri="{9D8B030D-6E8A-4147-A177-3AD203B41FA5}">
                      <a16:colId xmlns:a16="http://schemas.microsoft.com/office/drawing/2014/main" val="167108665"/>
                    </a:ext>
                  </a:extLst>
                </a:gridCol>
                <a:gridCol w="1515218">
                  <a:extLst>
                    <a:ext uri="{9D8B030D-6E8A-4147-A177-3AD203B41FA5}">
                      <a16:colId xmlns:a16="http://schemas.microsoft.com/office/drawing/2014/main" val="552783979"/>
                    </a:ext>
                  </a:extLst>
                </a:gridCol>
                <a:gridCol w="3851524">
                  <a:extLst>
                    <a:ext uri="{9D8B030D-6E8A-4147-A177-3AD203B41FA5}">
                      <a16:colId xmlns:a16="http://schemas.microsoft.com/office/drawing/2014/main" val="3742013595"/>
                    </a:ext>
                  </a:extLst>
                </a:gridCol>
              </a:tblGrid>
              <a:tr h="573407">
                <a:tc>
                  <a:txBody>
                    <a:bodyPr/>
                    <a:lstStyle/>
                    <a:p>
                      <a:r>
                        <a:rPr lang="de-DE" sz="2400" b="0" dirty="0">
                          <a:solidFill>
                            <a:schemeClr val="tx1"/>
                          </a:solidFill>
                        </a:rPr>
                        <a:t>22.9. 2015</a:t>
                      </a:r>
                    </a:p>
                  </a:txBody>
                  <a:tcPr>
                    <a:solidFill>
                      <a:schemeClr val="accent1">
                        <a:lumMod val="20000"/>
                        <a:lumOff val="80000"/>
                      </a:schemeClr>
                    </a:solidFill>
                  </a:tcPr>
                </a:tc>
                <a:tc>
                  <a:txBody>
                    <a:bodyPr/>
                    <a:lstStyle/>
                    <a:p>
                      <a:r>
                        <a:rPr lang="de-DE" sz="2400" b="0" i="0" dirty="0">
                          <a:solidFill>
                            <a:schemeClr val="tx1"/>
                          </a:solidFill>
                        </a:rPr>
                        <a:t>46</a:t>
                      </a:r>
                    </a:p>
                  </a:txBody>
                  <a:tcPr>
                    <a:solidFill>
                      <a:schemeClr val="accent1">
                        <a:lumMod val="20000"/>
                        <a:lumOff val="80000"/>
                      </a:schemeClr>
                    </a:solidFill>
                  </a:tcPr>
                </a:tc>
                <a:tc>
                  <a:txBody>
                    <a:bodyPr/>
                    <a:lstStyle/>
                    <a:p>
                      <a:r>
                        <a:rPr lang="de-DE" sz="2400" b="0" i="0" dirty="0">
                          <a:solidFill>
                            <a:schemeClr val="tx1"/>
                          </a:solidFill>
                        </a:rPr>
                        <a:t>Heilinjektion</a:t>
                      </a:r>
                    </a:p>
                  </a:txBody>
                  <a:tcPr>
                    <a:solidFill>
                      <a:schemeClr val="accent6">
                        <a:lumMod val="40000"/>
                        <a:lumOff val="60000"/>
                      </a:schemeClr>
                    </a:solidFill>
                  </a:tcPr>
                </a:tc>
                <a:extLst>
                  <a:ext uri="{0D108BD9-81ED-4DB2-BD59-A6C34878D82A}">
                    <a16:rowId xmlns:a16="http://schemas.microsoft.com/office/drawing/2014/main" val="2236429241"/>
                  </a:ext>
                </a:extLst>
              </a:tr>
              <a:tr h="1316560">
                <a:tc>
                  <a:txBody>
                    <a:bodyPr/>
                    <a:lstStyle/>
                    <a:p>
                      <a:r>
                        <a:rPr lang="de-DE" sz="2400" dirty="0"/>
                        <a:t>30.9. 2015</a:t>
                      </a:r>
                    </a:p>
                  </a:txBody>
                  <a:tcPr/>
                </a:tc>
                <a:tc>
                  <a:txBody>
                    <a:bodyPr/>
                    <a:lstStyle/>
                    <a:p>
                      <a:r>
                        <a:rPr lang="de-DE" sz="2400" dirty="0"/>
                        <a:t>Zähne 36, 24, 25, 26, 27 </a:t>
                      </a:r>
                    </a:p>
                  </a:txBody>
                  <a:tcPr/>
                </a:tc>
                <a:tc>
                  <a:txBody>
                    <a:bodyPr/>
                    <a:lstStyle/>
                    <a:p>
                      <a:r>
                        <a:rPr lang="de-DE" sz="2400" dirty="0"/>
                        <a:t>persistierende </a:t>
                      </a:r>
                      <a:r>
                        <a:rPr lang="de-DE" sz="2400" dirty="0" err="1"/>
                        <a:t>Aufbiß</a:t>
                      </a:r>
                      <a:r>
                        <a:rPr lang="de-DE" sz="2400" dirty="0"/>
                        <a:t>- und Kälteempfindlichkeit</a:t>
                      </a:r>
                    </a:p>
                  </a:txBody>
                  <a:tcPr/>
                </a:tc>
                <a:extLst>
                  <a:ext uri="{0D108BD9-81ED-4DB2-BD59-A6C34878D82A}">
                    <a16:rowId xmlns:a16="http://schemas.microsoft.com/office/drawing/2014/main" val="3634744042"/>
                  </a:ext>
                </a:extLst>
              </a:tr>
              <a:tr h="718728">
                <a:tc>
                  <a:txBody>
                    <a:bodyPr/>
                    <a:lstStyle/>
                    <a:p>
                      <a:r>
                        <a:rPr lang="de-DE" sz="2400" dirty="0"/>
                        <a:t>26.10. 2015</a:t>
                      </a:r>
                    </a:p>
                  </a:txBody>
                  <a:tcPr/>
                </a:tc>
                <a:tc>
                  <a:txBody>
                    <a:bodyPr/>
                    <a:lstStyle/>
                    <a:p>
                      <a:r>
                        <a:rPr lang="de-DE" sz="2400" dirty="0"/>
                        <a:t>46, 26</a:t>
                      </a:r>
                    </a:p>
                  </a:txBody>
                  <a:tcPr/>
                </a:tc>
                <a:tc>
                  <a:txBody>
                    <a:bodyPr/>
                    <a:lstStyle/>
                    <a:p>
                      <a:r>
                        <a:rPr lang="de-DE" sz="2400" dirty="0"/>
                        <a:t>Unverändert  Beschwerden</a:t>
                      </a:r>
                    </a:p>
                  </a:txBody>
                  <a:tcPr/>
                </a:tc>
                <a:extLst>
                  <a:ext uri="{0D108BD9-81ED-4DB2-BD59-A6C34878D82A}">
                    <a16:rowId xmlns:a16="http://schemas.microsoft.com/office/drawing/2014/main" val="1192586602"/>
                  </a:ext>
                </a:extLst>
              </a:tr>
              <a:tr h="506369">
                <a:tc>
                  <a:txBody>
                    <a:bodyPr/>
                    <a:lstStyle/>
                    <a:p>
                      <a:endParaRPr lang="de-DE" sz="2400" dirty="0"/>
                    </a:p>
                  </a:txBody>
                  <a:tcPr/>
                </a:tc>
                <a:tc>
                  <a:txBody>
                    <a:bodyPr/>
                    <a:lstStyle/>
                    <a:p>
                      <a:r>
                        <a:rPr lang="de-DE" sz="2400" dirty="0"/>
                        <a:t>11</a:t>
                      </a:r>
                    </a:p>
                  </a:txBody>
                  <a:tcPr/>
                </a:tc>
                <a:tc>
                  <a:txBody>
                    <a:bodyPr/>
                    <a:lstStyle/>
                    <a:p>
                      <a:r>
                        <a:rPr lang="de-DE" sz="2400" dirty="0"/>
                        <a:t>Composite-</a:t>
                      </a:r>
                      <a:r>
                        <a:rPr lang="de-DE" sz="2400" dirty="0" err="1"/>
                        <a:t>Fülllung</a:t>
                      </a:r>
                      <a:endParaRPr lang="de-DE" sz="2400" dirty="0"/>
                    </a:p>
                  </a:txBody>
                  <a:tcPr/>
                </a:tc>
                <a:extLst>
                  <a:ext uri="{0D108BD9-81ED-4DB2-BD59-A6C34878D82A}">
                    <a16:rowId xmlns:a16="http://schemas.microsoft.com/office/drawing/2014/main" val="1062203653"/>
                  </a:ext>
                </a:extLst>
              </a:tr>
              <a:tr h="1950832">
                <a:tc>
                  <a:txBody>
                    <a:bodyPr/>
                    <a:lstStyle/>
                    <a:p>
                      <a:r>
                        <a:rPr lang="de-DE" sz="2400" dirty="0"/>
                        <a:t>13.11. 2015</a:t>
                      </a:r>
                    </a:p>
                  </a:txBody>
                  <a:tcPr/>
                </a:tc>
                <a:tc>
                  <a:txBody>
                    <a:bodyPr/>
                    <a:lstStyle/>
                    <a:p>
                      <a:endParaRPr lang="de-DE"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t>Unauffällige Okklusion, wegen Verdacht  auf Bruxismus </a:t>
                      </a:r>
                      <a:r>
                        <a:rPr lang="de-DE" sz="2400" b="1" dirty="0" err="1"/>
                        <a:t>Knirscherschiene</a:t>
                      </a:r>
                      <a:r>
                        <a:rPr lang="de-DE" sz="2400" dirty="0"/>
                        <a:t> empfohlen, fand  keine Akzeptanz beim Patienten</a:t>
                      </a:r>
                    </a:p>
                  </a:txBody>
                  <a:tcPr/>
                </a:tc>
                <a:extLst>
                  <a:ext uri="{0D108BD9-81ED-4DB2-BD59-A6C34878D82A}">
                    <a16:rowId xmlns:a16="http://schemas.microsoft.com/office/drawing/2014/main" val="3029292973"/>
                  </a:ext>
                </a:extLst>
              </a:tr>
              <a:tr h="1334779">
                <a:tc>
                  <a:txBody>
                    <a:bodyPr/>
                    <a:lstStyle/>
                    <a:p>
                      <a:r>
                        <a:rPr lang="de-DE" sz="2400" dirty="0"/>
                        <a:t>19.5.2016</a:t>
                      </a:r>
                    </a:p>
                  </a:txBody>
                  <a:tcPr/>
                </a:tc>
                <a:tc>
                  <a:txBody>
                    <a:bodyPr/>
                    <a:lstStyle/>
                    <a:p>
                      <a:r>
                        <a:rPr lang="de-DE" sz="2400" dirty="0"/>
                        <a:t>46</a:t>
                      </a:r>
                    </a:p>
                  </a:txBody>
                  <a:tcPr/>
                </a:tc>
                <a:tc>
                  <a:txBody>
                    <a:bodyPr/>
                    <a:lstStyle/>
                    <a:p>
                      <a:r>
                        <a:rPr lang="de-DE" sz="2400" dirty="0"/>
                        <a:t>Nachuntersuchung,</a:t>
                      </a:r>
                    </a:p>
                    <a:p>
                      <a:r>
                        <a:rPr lang="de-DE" sz="2400" dirty="0"/>
                        <a:t>Immer noch  Beschwerden bei Zahn 46</a:t>
                      </a:r>
                    </a:p>
                  </a:txBody>
                  <a:tcPr/>
                </a:tc>
                <a:extLst>
                  <a:ext uri="{0D108BD9-81ED-4DB2-BD59-A6C34878D82A}">
                    <a16:rowId xmlns:a16="http://schemas.microsoft.com/office/drawing/2014/main" val="4082911349"/>
                  </a:ext>
                </a:extLst>
              </a:tr>
            </a:tbl>
          </a:graphicData>
        </a:graphic>
      </p:graphicFrame>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393" y="3715204"/>
            <a:ext cx="3433108" cy="2884437"/>
          </a:xfrm>
          <a:prstGeom prst="rect">
            <a:avLst/>
          </a:prstGeom>
        </p:spPr>
      </p:pic>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493" y="746526"/>
            <a:ext cx="3522008" cy="2816278"/>
          </a:xfrm>
          <a:prstGeom prst="rect">
            <a:avLst/>
          </a:prstGeom>
        </p:spPr>
      </p:pic>
      <p:sp>
        <p:nvSpPr>
          <p:cNvPr id="3" name="Textfeld 2"/>
          <p:cNvSpPr txBox="1"/>
          <p:nvPr/>
        </p:nvSpPr>
        <p:spPr>
          <a:xfrm>
            <a:off x="461663" y="198966"/>
            <a:ext cx="2614077" cy="738664"/>
          </a:xfrm>
          <a:prstGeom prst="rect">
            <a:avLst/>
          </a:prstGeom>
          <a:noFill/>
        </p:spPr>
        <p:txBody>
          <a:bodyPr wrap="square" rtlCol="0">
            <a:spAutoFit/>
          </a:bodyPr>
          <a:lstStyle/>
          <a:p>
            <a:r>
              <a:rPr lang="de-DE" sz="2400" b="1" dirty="0"/>
              <a:t>Kasuistik 1 (2): </a:t>
            </a:r>
          </a:p>
          <a:p>
            <a:endParaRPr lang="de-DE" dirty="0"/>
          </a:p>
        </p:txBody>
      </p:sp>
    </p:spTree>
    <p:extLst>
      <p:ext uri="{BB962C8B-B14F-4D97-AF65-F5344CB8AC3E}">
        <p14:creationId xmlns:p14="http://schemas.microsoft.com/office/powerpoint/2010/main" val="205932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23229" y="-116657"/>
            <a:ext cx="10182726" cy="1325563"/>
          </a:xfrm>
        </p:spPr>
        <p:txBody>
          <a:bodyPr>
            <a:normAutofit/>
          </a:bodyPr>
          <a:lstStyle/>
          <a:p>
            <a:r>
              <a:rPr lang="de-DE" sz="4000" dirty="0"/>
              <a:t>Reba-Test, Patient Marcel M., geb. 8.5.89</a:t>
            </a:r>
          </a:p>
        </p:txBody>
      </p:sp>
      <p:graphicFrame>
        <p:nvGraphicFramePr>
          <p:cNvPr id="4" name="Tabelle 3"/>
          <p:cNvGraphicFramePr>
            <a:graphicFrameLocks noGrp="1"/>
          </p:cNvGraphicFramePr>
          <p:nvPr>
            <p:extLst>
              <p:ext uri="{D42A27DB-BD31-4B8C-83A1-F6EECF244321}">
                <p14:modId xmlns:p14="http://schemas.microsoft.com/office/powerpoint/2010/main" val="4055053672"/>
              </p:ext>
            </p:extLst>
          </p:nvPr>
        </p:nvGraphicFramePr>
        <p:xfrm>
          <a:off x="734291" y="1208906"/>
          <a:ext cx="10515600" cy="2593815"/>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323562542"/>
                    </a:ext>
                  </a:extLst>
                </a:gridCol>
                <a:gridCol w="2103120">
                  <a:extLst>
                    <a:ext uri="{9D8B030D-6E8A-4147-A177-3AD203B41FA5}">
                      <a16:colId xmlns:a16="http://schemas.microsoft.com/office/drawing/2014/main" val="247057955"/>
                    </a:ext>
                  </a:extLst>
                </a:gridCol>
                <a:gridCol w="2103120">
                  <a:extLst>
                    <a:ext uri="{9D8B030D-6E8A-4147-A177-3AD203B41FA5}">
                      <a16:colId xmlns:a16="http://schemas.microsoft.com/office/drawing/2014/main" val="960224998"/>
                    </a:ext>
                  </a:extLst>
                </a:gridCol>
                <a:gridCol w="2103120">
                  <a:extLst>
                    <a:ext uri="{9D8B030D-6E8A-4147-A177-3AD203B41FA5}">
                      <a16:colId xmlns:a16="http://schemas.microsoft.com/office/drawing/2014/main" val="3405163693"/>
                    </a:ext>
                  </a:extLst>
                </a:gridCol>
                <a:gridCol w="2103120">
                  <a:extLst>
                    <a:ext uri="{9D8B030D-6E8A-4147-A177-3AD203B41FA5}">
                      <a16:colId xmlns:a16="http://schemas.microsoft.com/office/drawing/2014/main" val="292990759"/>
                    </a:ext>
                  </a:extLst>
                </a:gridCol>
              </a:tblGrid>
              <a:tr h="514476">
                <a:tc>
                  <a:txBody>
                    <a:bodyPr/>
                    <a:lstStyle/>
                    <a:p>
                      <a:r>
                        <a:rPr lang="de-DE" sz="2400" dirty="0">
                          <a:solidFill>
                            <a:schemeClr val="tx1"/>
                          </a:solidFill>
                        </a:rPr>
                        <a:t>10.6.2016</a:t>
                      </a:r>
                      <a:r>
                        <a:rPr lang="de-DE" sz="2400" dirty="0"/>
                        <a:t> </a:t>
                      </a:r>
                      <a:endParaRPr lang="de-DE" sz="2400" dirty="0">
                        <a:solidFill>
                          <a:schemeClr val="tx1"/>
                        </a:solidFill>
                      </a:endParaRPr>
                    </a:p>
                  </a:txBody>
                  <a:tcPr>
                    <a:solidFill>
                      <a:schemeClr val="accent1">
                        <a:lumMod val="20000"/>
                        <a:lumOff val="80000"/>
                      </a:schemeClr>
                    </a:solidFill>
                  </a:tcPr>
                </a:tc>
                <a:tc>
                  <a:txBody>
                    <a:bodyPr/>
                    <a:lstStyle/>
                    <a:p>
                      <a:endParaRPr lang="de-DE" sz="2400" dirty="0">
                        <a:solidFill>
                          <a:schemeClr val="bg1"/>
                        </a:solidFill>
                      </a:endParaRPr>
                    </a:p>
                  </a:txBody>
                  <a:tcPr>
                    <a:solidFill>
                      <a:schemeClr val="accent6">
                        <a:lumMod val="75000"/>
                      </a:schemeClr>
                    </a:solidFill>
                  </a:tcPr>
                </a:tc>
                <a:tc>
                  <a:txBody>
                    <a:bodyPr/>
                    <a:lstStyle/>
                    <a:p>
                      <a:endParaRPr lang="de-DE" sz="2400" dirty="0">
                        <a:solidFill>
                          <a:schemeClr val="bg1"/>
                        </a:solidFill>
                      </a:endParaRPr>
                    </a:p>
                  </a:txBody>
                  <a:tcPr>
                    <a:solidFill>
                      <a:srgbClr val="FF0000"/>
                    </a:solidFill>
                  </a:tcPr>
                </a:tc>
                <a:tc>
                  <a:txBody>
                    <a:bodyPr/>
                    <a:lstStyle/>
                    <a:p>
                      <a:endParaRPr lang="de-DE" sz="2400" dirty="0">
                        <a:solidFill>
                          <a:schemeClr val="bg1"/>
                        </a:solidFill>
                      </a:endParaRPr>
                    </a:p>
                  </a:txBody>
                  <a:tcPr>
                    <a:solidFill>
                      <a:schemeClr val="accent1"/>
                    </a:solidFill>
                  </a:tcPr>
                </a:tc>
                <a:tc>
                  <a:txBody>
                    <a:bodyPr/>
                    <a:lstStyle/>
                    <a:p>
                      <a:endParaRPr lang="de-DE" sz="2400" dirty="0">
                        <a:solidFill>
                          <a:schemeClr val="bg1"/>
                        </a:solidFill>
                      </a:endParaRPr>
                    </a:p>
                  </a:txBody>
                  <a:tcPr>
                    <a:solidFill>
                      <a:srgbClr val="7030A0"/>
                    </a:solidFill>
                  </a:tcPr>
                </a:tc>
                <a:extLst>
                  <a:ext uri="{0D108BD9-81ED-4DB2-BD59-A6C34878D82A}">
                    <a16:rowId xmlns:a16="http://schemas.microsoft.com/office/drawing/2014/main" val="1076706542"/>
                  </a:ext>
                </a:extLst>
              </a:tr>
              <a:tr h="514476">
                <a:tc>
                  <a:txBody>
                    <a:bodyPr/>
                    <a:lstStyle/>
                    <a:p>
                      <a:r>
                        <a:rPr lang="de-DE" sz="2400" dirty="0">
                          <a:solidFill>
                            <a:schemeClr val="tx1"/>
                          </a:solidFill>
                        </a:rPr>
                        <a:t>Energiewerte:</a:t>
                      </a:r>
                    </a:p>
                  </a:txBody>
                  <a:tcPr>
                    <a:solidFill>
                      <a:schemeClr val="accent1">
                        <a:lumMod val="20000"/>
                        <a:lumOff val="80000"/>
                      </a:schemeClr>
                    </a:solidFill>
                  </a:tcPr>
                </a:tc>
                <a:tc>
                  <a:txBody>
                    <a:bodyPr/>
                    <a:lstStyle/>
                    <a:p>
                      <a:r>
                        <a:rPr lang="de-DE" sz="2400" dirty="0">
                          <a:solidFill>
                            <a:schemeClr val="bg1"/>
                          </a:solidFill>
                        </a:rPr>
                        <a:t>Vital 80</a:t>
                      </a:r>
                    </a:p>
                  </a:txBody>
                  <a:tcPr>
                    <a:solidFill>
                      <a:schemeClr val="accent6">
                        <a:lumMod val="75000"/>
                      </a:schemeClr>
                    </a:solidFill>
                  </a:tcPr>
                </a:tc>
                <a:tc>
                  <a:txBody>
                    <a:bodyPr/>
                    <a:lstStyle/>
                    <a:p>
                      <a:r>
                        <a:rPr lang="de-DE" sz="2400" dirty="0">
                          <a:solidFill>
                            <a:schemeClr val="bg1"/>
                          </a:solidFill>
                        </a:rPr>
                        <a:t>Emotional 90</a:t>
                      </a:r>
                    </a:p>
                  </a:txBody>
                  <a:tcPr>
                    <a:solidFill>
                      <a:srgbClr val="FF0000"/>
                    </a:solidFill>
                  </a:tcPr>
                </a:tc>
                <a:tc>
                  <a:txBody>
                    <a:bodyPr/>
                    <a:lstStyle/>
                    <a:p>
                      <a:r>
                        <a:rPr lang="de-DE" sz="2400" dirty="0">
                          <a:solidFill>
                            <a:schemeClr val="bg1"/>
                          </a:solidFill>
                        </a:rPr>
                        <a:t>Mental 90</a:t>
                      </a:r>
                    </a:p>
                  </a:txBody>
                  <a:tcPr>
                    <a:solidFill>
                      <a:schemeClr val="accent1"/>
                    </a:solidFill>
                  </a:tcPr>
                </a:tc>
                <a:tc>
                  <a:txBody>
                    <a:bodyPr/>
                    <a:lstStyle/>
                    <a:p>
                      <a:r>
                        <a:rPr lang="de-DE" sz="2400" dirty="0">
                          <a:solidFill>
                            <a:schemeClr val="bg1"/>
                          </a:solidFill>
                        </a:rPr>
                        <a:t>Kausal 60</a:t>
                      </a:r>
                    </a:p>
                  </a:txBody>
                  <a:tcPr>
                    <a:solidFill>
                      <a:srgbClr val="7030A0"/>
                    </a:solidFill>
                  </a:tcPr>
                </a:tc>
                <a:extLst>
                  <a:ext uri="{0D108BD9-81ED-4DB2-BD59-A6C34878D82A}">
                    <a16:rowId xmlns:a16="http://schemas.microsoft.com/office/drawing/2014/main" val="2682072197"/>
                  </a:ext>
                </a:extLst>
              </a:tr>
              <a:tr h="521621">
                <a:tc>
                  <a:txBody>
                    <a:bodyPr/>
                    <a:lstStyle/>
                    <a:p>
                      <a:r>
                        <a:rPr lang="de-DE" sz="2400" dirty="0"/>
                        <a:t>Zellstufe: </a:t>
                      </a:r>
                    </a:p>
                  </a:txBody>
                  <a:tcPr/>
                </a:tc>
                <a:tc>
                  <a:txBody>
                    <a:bodyPr/>
                    <a:lstStyle/>
                    <a:p>
                      <a:r>
                        <a:rPr lang="de-DE" sz="2400" b="1" dirty="0">
                          <a:solidFill>
                            <a:schemeClr val="bg1"/>
                          </a:solidFill>
                        </a:rPr>
                        <a:t>2</a:t>
                      </a:r>
                    </a:p>
                  </a:txBody>
                  <a:tcPr>
                    <a:solidFill>
                      <a:schemeClr val="accent6">
                        <a:lumMod val="75000"/>
                      </a:schemeClr>
                    </a:solidFill>
                  </a:tcPr>
                </a:tc>
                <a:tc>
                  <a:txBody>
                    <a:bodyPr/>
                    <a:lstStyle/>
                    <a:p>
                      <a:endParaRPr lang="de-DE" sz="2400" dirty="0"/>
                    </a:p>
                  </a:txBody>
                  <a:tcPr>
                    <a:solidFill>
                      <a:srgbClr val="FF0000"/>
                    </a:solidFill>
                  </a:tcPr>
                </a:tc>
                <a:tc>
                  <a:txBody>
                    <a:bodyPr/>
                    <a:lstStyle/>
                    <a:p>
                      <a:endParaRPr lang="de-DE" sz="2400" dirty="0"/>
                    </a:p>
                  </a:txBody>
                  <a:tcPr>
                    <a:solidFill>
                      <a:schemeClr val="accent1"/>
                    </a:solidFill>
                  </a:tcPr>
                </a:tc>
                <a:tc>
                  <a:txBody>
                    <a:bodyPr/>
                    <a:lstStyle/>
                    <a:p>
                      <a:endParaRPr lang="de-DE" sz="2400" dirty="0"/>
                    </a:p>
                  </a:txBody>
                  <a:tcPr>
                    <a:solidFill>
                      <a:srgbClr val="7030A0"/>
                    </a:solidFill>
                  </a:tcPr>
                </a:tc>
                <a:extLst>
                  <a:ext uri="{0D108BD9-81ED-4DB2-BD59-A6C34878D82A}">
                    <a16:rowId xmlns:a16="http://schemas.microsoft.com/office/drawing/2014/main" val="2543410160"/>
                  </a:ext>
                </a:extLst>
              </a:tr>
              <a:tr h="521621">
                <a:tc>
                  <a:txBody>
                    <a:bodyPr/>
                    <a:lstStyle/>
                    <a:p>
                      <a:r>
                        <a:rPr lang="de-DE" sz="2400" b="1" dirty="0"/>
                        <a:t>Konflikt:</a:t>
                      </a:r>
                    </a:p>
                  </a:txBody>
                  <a:tcPr/>
                </a:tc>
                <a:tc>
                  <a:txBody>
                    <a:bodyPr/>
                    <a:lstStyle/>
                    <a:p>
                      <a:endParaRPr lang="de-DE" sz="2400" dirty="0"/>
                    </a:p>
                  </a:txBody>
                  <a:tcPr>
                    <a:solidFill>
                      <a:schemeClr val="accent6">
                        <a:lumMod val="75000"/>
                      </a:schemeClr>
                    </a:solidFill>
                  </a:tcPr>
                </a:tc>
                <a:tc>
                  <a:txBody>
                    <a:bodyPr/>
                    <a:lstStyle/>
                    <a:p>
                      <a:endParaRPr lang="de-DE" sz="2400" dirty="0"/>
                    </a:p>
                  </a:txBody>
                  <a:tcPr>
                    <a:solidFill>
                      <a:srgbClr val="FF0000"/>
                    </a:solidFill>
                  </a:tcPr>
                </a:tc>
                <a:tc>
                  <a:txBody>
                    <a:bodyPr/>
                    <a:lstStyle/>
                    <a:p>
                      <a:endParaRPr lang="de-DE" sz="2400" dirty="0"/>
                    </a:p>
                  </a:txBody>
                  <a:tcPr>
                    <a:solidFill>
                      <a:schemeClr val="accent1"/>
                    </a:solidFill>
                  </a:tcPr>
                </a:tc>
                <a:tc>
                  <a:txBody>
                    <a:bodyPr/>
                    <a:lstStyle/>
                    <a:p>
                      <a:endParaRPr lang="de-DE" sz="2400" dirty="0"/>
                    </a:p>
                  </a:txBody>
                  <a:tcPr>
                    <a:solidFill>
                      <a:srgbClr val="7030A0"/>
                    </a:solidFill>
                  </a:tcPr>
                </a:tc>
                <a:extLst>
                  <a:ext uri="{0D108BD9-81ED-4DB2-BD59-A6C34878D82A}">
                    <a16:rowId xmlns:a16="http://schemas.microsoft.com/office/drawing/2014/main" val="678490959"/>
                  </a:ext>
                </a:extLst>
              </a:tr>
              <a:tr h="521621">
                <a:tc>
                  <a:txBody>
                    <a:bodyPr/>
                    <a:lstStyle/>
                    <a:p>
                      <a:r>
                        <a:rPr lang="de-DE" sz="2400" dirty="0"/>
                        <a:t>Emvita 9</a:t>
                      </a:r>
                    </a:p>
                  </a:txBody>
                  <a:tcPr/>
                </a:tc>
                <a:tc>
                  <a:txBody>
                    <a:bodyPr/>
                    <a:lstStyle/>
                    <a:p>
                      <a:r>
                        <a:rPr lang="de-DE" sz="2400" b="1" dirty="0">
                          <a:solidFill>
                            <a:schemeClr val="bg1"/>
                          </a:solidFill>
                        </a:rPr>
                        <a:t>Vital 70</a:t>
                      </a:r>
                    </a:p>
                  </a:txBody>
                  <a:tcPr>
                    <a:solidFill>
                      <a:schemeClr val="accent6">
                        <a:lumMod val="75000"/>
                      </a:schemeClr>
                    </a:solidFill>
                  </a:tcPr>
                </a:tc>
                <a:tc>
                  <a:txBody>
                    <a:bodyPr/>
                    <a:lstStyle/>
                    <a:p>
                      <a:r>
                        <a:rPr lang="de-DE" sz="2400" b="1" dirty="0">
                          <a:solidFill>
                            <a:schemeClr val="bg1"/>
                          </a:solidFill>
                        </a:rPr>
                        <a:t>Emotional 90</a:t>
                      </a:r>
                    </a:p>
                  </a:txBody>
                  <a:tcPr>
                    <a:solidFill>
                      <a:srgbClr val="FF0000"/>
                    </a:solidFill>
                  </a:tcPr>
                </a:tc>
                <a:tc>
                  <a:txBody>
                    <a:bodyPr/>
                    <a:lstStyle/>
                    <a:p>
                      <a:r>
                        <a:rPr lang="de-DE" sz="2400" b="1" dirty="0">
                          <a:solidFill>
                            <a:schemeClr val="bg1"/>
                          </a:solidFill>
                        </a:rPr>
                        <a:t>Mental 10</a:t>
                      </a:r>
                    </a:p>
                  </a:txBody>
                  <a:tcPr>
                    <a:solidFill>
                      <a:schemeClr val="accent1"/>
                    </a:solidFill>
                  </a:tcPr>
                </a:tc>
                <a:tc>
                  <a:txBody>
                    <a:bodyPr/>
                    <a:lstStyle/>
                    <a:p>
                      <a:r>
                        <a:rPr lang="de-DE" sz="2400" b="1" dirty="0">
                          <a:solidFill>
                            <a:schemeClr val="bg1"/>
                          </a:solidFill>
                        </a:rPr>
                        <a:t>Kausal 60</a:t>
                      </a:r>
                    </a:p>
                  </a:txBody>
                  <a:tcPr>
                    <a:solidFill>
                      <a:srgbClr val="7030A0"/>
                    </a:solidFill>
                  </a:tcPr>
                </a:tc>
                <a:extLst>
                  <a:ext uri="{0D108BD9-81ED-4DB2-BD59-A6C34878D82A}">
                    <a16:rowId xmlns:a16="http://schemas.microsoft.com/office/drawing/2014/main" val="4009796136"/>
                  </a:ext>
                </a:extLst>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164130499"/>
              </p:ext>
            </p:extLst>
          </p:nvPr>
        </p:nvGraphicFramePr>
        <p:xfrm>
          <a:off x="734291" y="4644736"/>
          <a:ext cx="10515600" cy="1414896"/>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103768840"/>
                    </a:ext>
                  </a:extLst>
                </a:gridCol>
                <a:gridCol w="7886700">
                  <a:extLst>
                    <a:ext uri="{9D8B030D-6E8A-4147-A177-3AD203B41FA5}">
                      <a16:colId xmlns:a16="http://schemas.microsoft.com/office/drawing/2014/main" val="2349793693"/>
                    </a:ext>
                  </a:extLst>
                </a:gridCol>
              </a:tblGrid>
              <a:tr h="519546">
                <a:tc>
                  <a:txBody>
                    <a:bodyPr/>
                    <a:lstStyle/>
                    <a:p>
                      <a:r>
                        <a:rPr lang="de-DE" sz="2400" dirty="0">
                          <a:solidFill>
                            <a:schemeClr val="tx1"/>
                          </a:solidFill>
                        </a:rPr>
                        <a:t>23.11.2016</a:t>
                      </a:r>
                    </a:p>
                  </a:txBody>
                  <a:tcPr>
                    <a:solidFill>
                      <a:schemeClr val="bg2"/>
                    </a:solidFill>
                  </a:tcPr>
                </a:tc>
                <a:tc>
                  <a:txBody>
                    <a:bodyPr/>
                    <a:lstStyle/>
                    <a:p>
                      <a:r>
                        <a:rPr lang="de-DE" sz="2400" dirty="0">
                          <a:solidFill>
                            <a:schemeClr val="tx1"/>
                          </a:solidFill>
                        </a:rPr>
                        <a:t>Nachuntersuchung</a:t>
                      </a:r>
                    </a:p>
                  </a:txBody>
                  <a:tcPr>
                    <a:solidFill>
                      <a:schemeClr val="bg2"/>
                    </a:solidFill>
                  </a:tcPr>
                </a:tc>
                <a:extLst>
                  <a:ext uri="{0D108BD9-81ED-4DB2-BD59-A6C34878D82A}">
                    <a16:rowId xmlns:a16="http://schemas.microsoft.com/office/drawing/2014/main" val="3656693518"/>
                  </a:ext>
                </a:extLst>
              </a:tr>
              <a:tr h="895350">
                <a:tc>
                  <a:txBody>
                    <a:bodyPr/>
                    <a:lstStyle/>
                    <a:p>
                      <a:endParaRPr lang="de-DE" sz="2400">
                        <a:solidFill>
                          <a:schemeClr val="tx1"/>
                        </a:solidFill>
                      </a:endParaRPr>
                    </a:p>
                  </a:txBody>
                  <a:tcPr/>
                </a:tc>
                <a:tc>
                  <a:txBody>
                    <a:bodyPr/>
                    <a:lstStyle/>
                    <a:p>
                      <a:r>
                        <a:rPr lang="de-DE" sz="2400" dirty="0">
                          <a:solidFill>
                            <a:schemeClr val="tx1"/>
                          </a:solidFill>
                        </a:rPr>
                        <a:t>Lakonischer Kommentar : </a:t>
                      </a:r>
                    </a:p>
                    <a:p>
                      <a:r>
                        <a:rPr lang="de-DE" sz="2400" dirty="0">
                          <a:solidFill>
                            <a:schemeClr val="tx1"/>
                          </a:solidFill>
                        </a:rPr>
                        <a:t>„Die </a:t>
                      </a:r>
                      <a:r>
                        <a:rPr lang="de-DE" sz="2400" dirty="0" err="1">
                          <a:solidFill>
                            <a:schemeClr val="tx1"/>
                          </a:solidFill>
                        </a:rPr>
                        <a:t>Rubimed</a:t>
                      </a:r>
                      <a:r>
                        <a:rPr lang="de-DE" sz="2400" dirty="0">
                          <a:solidFill>
                            <a:schemeClr val="tx1"/>
                          </a:solidFill>
                        </a:rPr>
                        <a:t>-Behandlung hat  gewirkt.“</a:t>
                      </a:r>
                    </a:p>
                  </a:txBody>
                  <a:tcPr/>
                </a:tc>
                <a:extLst>
                  <a:ext uri="{0D108BD9-81ED-4DB2-BD59-A6C34878D82A}">
                    <a16:rowId xmlns:a16="http://schemas.microsoft.com/office/drawing/2014/main" val="787731133"/>
                  </a:ext>
                </a:extLst>
              </a:tr>
            </a:tbl>
          </a:graphicData>
        </a:graphic>
      </p:graphicFrame>
      <p:sp>
        <p:nvSpPr>
          <p:cNvPr id="3" name="Textfeld 2"/>
          <p:cNvSpPr txBox="1"/>
          <p:nvPr/>
        </p:nvSpPr>
        <p:spPr>
          <a:xfrm>
            <a:off x="734291" y="366891"/>
            <a:ext cx="3320715" cy="738664"/>
          </a:xfrm>
          <a:prstGeom prst="rect">
            <a:avLst/>
          </a:prstGeom>
          <a:noFill/>
        </p:spPr>
        <p:txBody>
          <a:bodyPr wrap="square" rtlCol="0">
            <a:spAutoFit/>
          </a:bodyPr>
          <a:lstStyle/>
          <a:p>
            <a:r>
              <a:rPr lang="de-DE" sz="2400" b="1" dirty="0"/>
              <a:t>Kasuistik 1 (3): </a:t>
            </a:r>
          </a:p>
          <a:p>
            <a:endParaRPr lang="de-DE" dirty="0"/>
          </a:p>
        </p:txBody>
      </p:sp>
    </p:spTree>
    <p:extLst>
      <p:ext uri="{BB962C8B-B14F-4D97-AF65-F5344CB8AC3E}">
        <p14:creationId xmlns:p14="http://schemas.microsoft.com/office/powerpoint/2010/main" val="380407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37507" y="178130"/>
            <a:ext cx="11815948" cy="3262432"/>
          </a:xfrm>
          <a:prstGeom prst="rect">
            <a:avLst/>
          </a:prstGeom>
          <a:noFill/>
        </p:spPr>
        <p:txBody>
          <a:bodyPr wrap="square" rtlCol="0">
            <a:spAutoFit/>
          </a:bodyPr>
          <a:lstStyle/>
          <a:p>
            <a:r>
              <a:rPr lang="de-DE" sz="4000" dirty="0"/>
              <a:t>psychoenergetische Bezüge des Zahnes  46:</a:t>
            </a:r>
          </a:p>
          <a:p>
            <a:r>
              <a:rPr lang="de-DE" sz="2600" dirty="0">
                <a:cs typeface="Arial" panose="020B0604020202020204" pitchFamily="34" charset="0"/>
              </a:rPr>
              <a:t>- Archetyp/Urprinzip:   Venus </a:t>
            </a:r>
            <a:r>
              <a:rPr lang="de-DE" sz="2600" dirty="0">
                <a:solidFill>
                  <a:schemeClr val="accent2"/>
                </a:solidFill>
                <a:cs typeface="Arial" panose="020B0604020202020204" pitchFamily="34" charset="0"/>
              </a:rPr>
              <a:t>(ausgleichend)  </a:t>
            </a:r>
            <a:r>
              <a:rPr lang="de-DE" sz="2600" dirty="0">
                <a:cs typeface="Arial" panose="020B0604020202020204" pitchFamily="34" charset="0"/>
              </a:rPr>
              <a:t>/ Merkur (</a:t>
            </a:r>
            <a:r>
              <a:rPr lang="de-DE" sz="2600" dirty="0">
                <a:solidFill>
                  <a:schemeClr val="accent5"/>
                </a:solidFill>
                <a:cs typeface="Arial" panose="020B0604020202020204" pitchFamily="34" charset="0"/>
              </a:rPr>
              <a:t>vermittelnd)</a:t>
            </a:r>
            <a:endParaRPr lang="de-DE" sz="2600" dirty="0">
              <a:cs typeface="Arial" panose="020B0604020202020204" pitchFamily="34" charset="0"/>
            </a:endParaRPr>
          </a:p>
          <a:p>
            <a:r>
              <a:rPr lang="de-DE" sz="2600" dirty="0">
                <a:cs typeface="Arial" panose="020B0604020202020204" pitchFamily="34" charset="0"/>
              </a:rPr>
              <a:t>- Trad. Chin. Medizin:</a:t>
            </a:r>
            <a:r>
              <a:rPr lang="de-DE" sz="2600" dirty="0">
                <a:solidFill>
                  <a:schemeClr val="accent5"/>
                </a:solidFill>
                <a:cs typeface="Arial" panose="020B0604020202020204" pitchFamily="34" charset="0"/>
              </a:rPr>
              <a:t>   Magen- </a:t>
            </a:r>
            <a:r>
              <a:rPr lang="de-DE" sz="2600" dirty="0">
                <a:cs typeface="Arial" panose="020B0604020202020204" pitchFamily="34" charset="0"/>
              </a:rPr>
              <a:t>/ </a:t>
            </a:r>
            <a:r>
              <a:rPr lang="de-DE" sz="2600" dirty="0">
                <a:solidFill>
                  <a:schemeClr val="accent6"/>
                </a:solidFill>
                <a:cs typeface="Arial" panose="020B0604020202020204" pitchFamily="34" charset="0"/>
              </a:rPr>
              <a:t>Milz-Pankreas</a:t>
            </a:r>
            <a:r>
              <a:rPr lang="de-DE" sz="2600" dirty="0">
                <a:cs typeface="Arial" panose="020B0604020202020204" pitchFamily="34" charset="0"/>
              </a:rPr>
              <a:t>–Meridian /</a:t>
            </a:r>
            <a:r>
              <a:rPr lang="de-DE" sz="2600" dirty="0">
                <a:solidFill>
                  <a:schemeClr val="accent6"/>
                </a:solidFill>
                <a:cs typeface="Arial" panose="020B0604020202020204" pitchFamily="34" charset="0"/>
              </a:rPr>
              <a:t>Ermüdung,</a:t>
            </a:r>
            <a:r>
              <a:rPr lang="de-DE" sz="2600" dirty="0">
                <a:cs typeface="Arial" panose="020B0604020202020204" pitchFamily="34" charset="0"/>
              </a:rPr>
              <a:t> </a:t>
            </a:r>
            <a:r>
              <a:rPr lang="de-DE" sz="2600" dirty="0">
                <a:solidFill>
                  <a:schemeClr val="accent5"/>
                </a:solidFill>
                <a:cs typeface="Arial" panose="020B0604020202020204" pitchFamily="34" charset="0"/>
              </a:rPr>
              <a:t>Frustration</a:t>
            </a:r>
            <a:endParaRPr lang="de-DE" sz="2600" dirty="0">
              <a:cs typeface="Arial" panose="020B0604020202020204" pitchFamily="34" charset="0"/>
            </a:endParaRPr>
          </a:p>
          <a:p>
            <a:r>
              <a:rPr lang="de-DE" sz="2600" dirty="0">
                <a:cs typeface="Arial" panose="020B0604020202020204" pitchFamily="34" charset="0"/>
              </a:rPr>
              <a:t>- Max Lüscher:  	     </a:t>
            </a:r>
            <a:r>
              <a:rPr lang="de-DE" sz="2600" dirty="0">
                <a:solidFill>
                  <a:srgbClr val="FF0000"/>
                </a:solidFill>
                <a:cs typeface="Arial" panose="020B0604020202020204" pitchFamily="34" charset="0"/>
              </a:rPr>
              <a:t>Aktivität</a:t>
            </a:r>
            <a:r>
              <a:rPr lang="de-DE" sz="2600" dirty="0">
                <a:cs typeface="Arial" panose="020B0604020202020204" pitchFamily="34" charset="0"/>
              </a:rPr>
              <a:t> </a:t>
            </a:r>
            <a:r>
              <a:rPr lang="de-DE" sz="2600" dirty="0">
                <a:solidFill>
                  <a:schemeClr val="accent2"/>
                </a:solidFill>
                <a:cs typeface="Arial" panose="020B0604020202020204" pitchFamily="34" charset="0"/>
              </a:rPr>
              <a:t>/ Variabilität </a:t>
            </a:r>
            <a:r>
              <a:rPr lang="de-DE" sz="2600" dirty="0">
                <a:cs typeface="Arial" panose="020B0604020202020204" pitchFamily="34" charset="0"/>
              </a:rPr>
              <a:t>, </a:t>
            </a:r>
            <a:r>
              <a:rPr lang="de-DE" sz="2600" dirty="0">
                <a:solidFill>
                  <a:schemeClr val="accent6"/>
                </a:solidFill>
                <a:cs typeface="Arial" panose="020B0604020202020204" pitchFamily="34" charset="0"/>
              </a:rPr>
              <a:t>überfordernde Umstände</a:t>
            </a:r>
            <a:endParaRPr lang="de-DE" sz="2600" dirty="0">
              <a:cs typeface="Arial" panose="020B0604020202020204" pitchFamily="34" charset="0"/>
            </a:endParaRPr>
          </a:p>
          <a:p>
            <a:r>
              <a:rPr lang="de-DE" sz="2600" dirty="0">
                <a:cs typeface="Arial" panose="020B0604020202020204" pitchFamily="34" charset="0"/>
              </a:rPr>
              <a:t>- Michelle </a:t>
            </a:r>
            <a:r>
              <a:rPr lang="de-DE" sz="2600" dirty="0" err="1">
                <a:cs typeface="Arial" panose="020B0604020202020204" pitchFamily="34" charset="0"/>
              </a:rPr>
              <a:t>Caffin</a:t>
            </a:r>
            <a:r>
              <a:rPr lang="de-DE" sz="2600" dirty="0">
                <a:cs typeface="Arial" panose="020B0604020202020204" pitchFamily="34" charset="0"/>
              </a:rPr>
              <a:t>:	</a:t>
            </a:r>
            <a:r>
              <a:rPr lang="de-DE" sz="2600" dirty="0">
                <a:solidFill>
                  <a:schemeClr val="accent5"/>
                </a:solidFill>
                <a:cs typeface="Arial" panose="020B0604020202020204" pitchFamily="34" charset="0"/>
              </a:rPr>
              <a:t>     fremdbestimmte  </a:t>
            </a:r>
            <a:r>
              <a:rPr lang="de-DE" sz="2600" dirty="0">
                <a:cs typeface="Arial" panose="020B0604020202020204" pitchFamily="34" charset="0"/>
              </a:rPr>
              <a:t>körperliche und geistige Ver</a:t>
            </a:r>
            <a:r>
              <a:rPr lang="de-DE" sz="2600" dirty="0">
                <a:solidFill>
                  <a:srgbClr val="FF0000"/>
                </a:solidFill>
                <a:cs typeface="Arial" panose="020B0604020202020204" pitchFamily="34" charset="0"/>
              </a:rPr>
              <a:t>arbeit</a:t>
            </a:r>
            <a:r>
              <a:rPr lang="de-DE" sz="2600" dirty="0">
                <a:cs typeface="Arial" panose="020B0604020202020204" pitchFamily="34" charset="0"/>
              </a:rPr>
              <a:t>ungs-			  	     </a:t>
            </a:r>
            <a:r>
              <a:rPr lang="de-DE" sz="2600" dirty="0" err="1">
                <a:cs typeface="Arial" panose="020B0604020202020204" pitchFamily="34" charset="0"/>
              </a:rPr>
              <a:t>konflikte</a:t>
            </a:r>
            <a:r>
              <a:rPr lang="de-DE" sz="2600" dirty="0">
                <a:cs typeface="Arial" panose="020B0604020202020204" pitchFamily="34" charset="0"/>
              </a:rPr>
              <a:t>, repräsentiert </a:t>
            </a:r>
            <a:r>
              <a:rPr lang="de-DE" sz="2600" dirty="0">
                <a:solidFill>
                  <a:srgbClr val="FF0000"/>
                </a:solidFill>
                <a:cs typeface="Arial" panose="020B0604020202020204" pitchFamily="34" charset="0"/>
              </a:rPr>
              <a:t>Arbeit</a:t>
            </a:r>
            <a:r>
              <a:rPr lang="de-DE" sz="2600" dirty="0">
                <a:cs typeface="Arial" panose="020B0604020202020204" pitchFamily="34" charset="0"/>
              </a:rPr>
              <a:t>, Tod und Wiedergeburt;</a:t>
            </a:r>
            <a:br>
              <a:rPr lang="de-DE" sz="2600" dirty="0"/>
            </a:br>
            <a:endParaRPr lang="de-DE" dirty="0"/>
          </a:p>
          <a:p>
            <a:endParaRPr lang="de-DE" dirty="0"/>
          </a:p>
        </p:txBody>
      </p:sp>
      <p:sp>
        <p:nvSpPr>
          <p:cNvPr id="4" name="Textfeld 3"/>
          <p:cNvSpPr txBox="1"/>
          <p:nvPr/>
        </p:nvSpPr>
        <p:spPr>
          <a:xfrm>
            <a:off x="237507" y="2835231"/>
            <a:ext cx="12138208" cy="1969770"/>
          </a:xfrm>
          <a:prstGeom prst="rect">
            <a:avLst/>
          </a:prstGeom>
          <a:noFill/>
        </p:spPr>
        <p:txBody>
          <a:bodyPr wrap="square" rtlCol="0">
            <a:spAutoFit/>
          </a:bodyPr>
          <a:lstStyle/>
          <a:p>
            <a:r>
              <a:rPr lang="de-DE" sz="2600" dirty="0">
                <a:cs typeface="Arial" panose="020B0604020202020204" pitchFamily="34" charset="0"/>
              </a:rPr>
              <a:t>- D. Klinghardt: 	  </a:t>
            </a:r>
            <a:r>
              <a:rPr lang="de-DE" sz="2600" dirty="0">
                <a:solidFill>
                  <a:schemeClr val="accent5"/>
                </a:solidFill>
                <a:cs typeface="Arial" panose="020B0604020202020204" pitchFamily="34" charset="0"/>
              </a:rPr>
              <a:t>   heimatlos</a:t>
            </a:r>
            <a:r>
              <a:rPr lang="de-DE" sz="2600" dirty="0">
                <a:cs typeface="Arial" panose="020B0604020202020204" pitchFamily="34" charset="0"/>
              </a:rPr>
              <a:t>, </a:t>
            </a:r>
            <a:r>
              <a:rPr lang="de-DE" sz="2600" dirty="0">
                <a:solidFill>
                  <a:schemeClr val="accent2"/>
                </a:solidFill>
                <a:cs typeface="Arial" panose="020B0604020202020204" pitchFamily="34" charset="0"/>
              </a:rPr>
              <a:t>überlastet</a:t>
            </a:r>
            <a:r>
              <a:rPr lang="de-DE" sz="2600" dirty="0">
                <a:cs typeface="Arial" panose="020B0604020202020204" pitchFamily="34" charset="0"/>
              </a:rPr>
              <a:t>, </a:t>
            </a:r>
            <a:r>
              <a:rPr lang="de-DE" sz="2600" dirty="0">
                <a:solidFill>
                  <a:schemeClr val="accent5"/>
                </a:solidFill>
                <a:cs typeface="Arial" panose="020B0604020202020204" pitchFamily="34" charset="0"/>
              </a:rPr>
              <a:t>Groll</a:t>
            </a:r>
            <a:r>
              <a:rPr lang="de-DE" sz="2600" dirty="0">
                <a:solidFill>
                  <a:schemeClr val="accent6"/>
                </a:solidFill>
                <a:cs typeface="Arial" panose="020B0604020202020204" pitchFamily="34" charset="0"/>
              </a:rPr>
              <a:t>, etwas nicht  ver</a:t>
            </a:r>
            <a:r>
              <a:rPr lang="de-DE" sz="2600" dirty="0">
                <a:solidFill>
                  <a:srgbClr val="FF0000"/>
                </a:solidFill>
                <a:cs typeface="Arial" panose="020B0604020202020204" pitchFamily="34" charset="0"/>
              </a:rPr>
              <a:t>arbeit</a:t>
            </a:r>
            <a:r>
              <a:rPr lang="de-DE" sz="2600" dirty="0">
                <a:solidFill>
                  <a:schemeClr val="accent6"/>
                </a:solidFill>
                <a:cs typeface="Arial" panose="020B0604020202020204" pitchFamily="34" charset="0"/>
              </a:rPr>
              <a:t>en</a:t>
            </a:r>
            <a:r>
              <a:rPr lang="de-DE" sz="2600" dirty="0">
                <a:cs typeface="Arial" panose="020B0604020202020204" pitchFamily="34" charset="0"/>
              </a:rPr>
              <a:t> </a:t>
            </a:r>
            <a:r>
              <a:rPr lang="de-DE" sz="2600" dirty="0">
                <a:solidFill>
                  <a:schemeClr val="accent6"/>
                </a:solidFill>
                <a:cs typeface="Arial" panose="020B0604020202020204" pitchFamily="34" charset="0"/>
              </a:rPr>
              <a:t>können</a:t>
            </a:r>
            <a:r>
              <a:rPr lang="de-DE" sz="2600" dirty="0">
                <a:cs typeface="Arial" panose="020B0604020202020204" pitchFamily="34" charset="0"/>
              </a:rPr>
              <a:t> 			                 (Magen-Meridian)	</a:t>
            </a:r>
            <a:br>
              <a:rPr lang="de-DE" sz="2600" dirty="0">
                <a:cs typeface="Arial" panose="020B0604020202020204" pitchFamily="34" charset="0"/>
              </a:rPr>
            </a:br>
            <a:r>
              <a:rPr lang="de-DE" sz="2600" dirty="0">
                <a:cs typeface="Arial" panose="020B0604020202020204" pitchFamily="34" charset="0"/>
              </a:rPr>
              <a:t>	   		     sich </a:t>
            </a:r>
            <a:r>
              <a:rPr lang="de-DE" sz="2600" dirty="0">
                <a:solidFill>
                  <a:schemeClr val="accent5"/>
                </a:solidFill>
                <a:cs typeface="Arial" panose="020B0604020202020204" pitchFamily="34" charset="0"/>
              </a:rPr>
              <a:t>nicht  gut genug  </a:t>
            </a:r>
            <a:r>
              <a:rPr lang="de-DE" sz="2600" dirty="0">
                <a:cs typeface="Arial" panose="020B0604020202020204" pitchFamily="34" charset="0"/>
              </a:rPr>
              <a:t>fühlen, geringes  </a:t>
            </a:r>
            <a:r>
              <a:rPr lang="de-DE" sz="2600" dirty="0">
                <a:solidFill>
                  <a:schemeClr val="accent2"/>
                </a:solidFill>
                <a:cs typeface="Arial" panose="020B0604020202020204" pitchFamily="34" charset="0"/>
              </a:rPr>
              <a:t>Selbstwert</a:t>
            </a:r>
            <a:r>
              <a:rPr lang="de-DE" sz="2600" dirty="0">
                <a:cs typeface="Arial" panose="020B0604020202020204" pitchFamily="34" charset="0"/>
              </a:rPr>
              <a:t>gefühl 		 		                 (Milz-Pankreas-Meridian)</a:t>
            </a:r>
            <a:br>
              <a:rPr lang="de-DE" sz="2400" dirty="0">
                <a:latin typeface="Arial" panose="020B0604020202020204" pitchFamily="34" charset="0"/>
                <a:cs typeface="Arial" panose="020B0604020202020204" pitchFamily="34" charset="0"/>
              </a:rPr>
            </a:br>
            <a:endParaRPr lang="de-DE" dirty="0"/>
          </a:p>
        </p:txBody>
      </p:sp>
      <p:sp>
        <p:nvSpPr>
          <p:cNvPr id="5" name="Textfeld 4"/>
          <p:cNvSpPr txBox="1"/>
          <p:nvPr/>
        </p:nvSpPr>
        <p:spPr>
          <a:xfrm>
            <a:off x="237507" y="4420280"/>
            <a:ext cx="11273912" cy="769441"/>
          </a:xfrm>
          <a:prstGeom prst="rect">
            <a:avLst/>
          </a:prstGeom>
          <a:noFill/>
        </p:spPr>
        <p:txBody>
          <a:bodyPr wrap="square" rtlCol="0">
            <a:spAutoFit/>
          </a:bodyPr>
          <a:lstStyle/>
          <a:p>
            <a:r>
              <a:rPr lang="de-DE" sz="2600" dirty="0">
                <a:cs typeface="Arial" panose="020B0604020202020204" pitchFamily="34" charset="0"/>
              </a:rPr>
              <a:t>- F. </a:t>
            </a:r>
            <a:r>
              <a:rPr lang="de-DE" sz="2600" dirty="0" err="1">
                <a:cs typeface="Arial" panose="020B0604020202020204" pitchFamily="34" charset="0"/>
              </a:rPr>
              <a:t>Ochsenreither</a:t>
            </a:r>
            <a:r>
              <a:rPr lang="de-DE" sz="2600" dirty="0">
                <a:cs typeface="Arial" panose="020B0604020202020204" pitchFamily="34" charset="0"/>
              </a:rPr>
              <a:t>: 	         </a:t>
            </a:r>
            <a:r>
              <a:rPr lang="de-DE" sz="2600" dirty="0">
                <a:solidFill>
                  <a:schemeClr val="accent5"/>
                </a:solidFill>
                <a:cs typeface="Arial" panose="020B0604020202020204" pitchFamily="34" charset="0"/>
              </a:rPr>
              <a:t>Verwandte, Partner</a:t>
            </a:r>
            <a:endParaRPr lang="de-DE" sz="2600" dirty="0">
              <a:cs typeface="Arial" panose="020B0604020202020204" pitchFamily="34" charset="0"/>
            </a:endParaRPr>
          </a:p>
          <a:p>
            <a:endParaRPr lang="de-DE" dirty="0"/>
          </a:p>
        </p:txBody>
      </p:sp>
      <p:sp>
        <p:nvSpPr>
          <p:cNvPr id="6" name="Textfeld 5"/>
          <p:cNvSpPr txBox="1"/>
          <p:nvPr/>
        </p:nvSpPr>
        <p:spPr>
          <a:xfrm>
            <a:off x="237507" y="5015278"/>
            <a:ext cx="12046350" cy="769441"/>
          </a:xfrm>
          <a:prstGeom prst="rect">
            <a:avLst/>
          </a:prstGeom>
          <a:noFill/>
        </p:spPr>
        <p:txBody>
          <a:bodyPr wrap="square" rtlCol="0">
            <a:spAutoFit/>
          </a:bodyPr>
          <a:lstStyle/>
          <a:p>
            <a:r>
              <a:rPr lang="de-DE" sz="2600" dirty="0">
                <a:cs typeface="Arial" panose="020B0604020202020204" pitchFamily="34" charset="0"/>
              </a:rPr>
              <a:t>- A. </a:t>
            </a:r>
            <a:r>
              <a:rPr lang="de-DE" sz="2600" dirty="0" err="1">
                <a:cs typeface="Arial" panose="020B0604020202020204" pitchFamily="34" charset="0"/>
              </a:rPr>
              <a:t>Peppler</a:t>
            </a:r>
            <a:r>
              <a:rPr lang="de-DE" sz="2600" dirty="0">
                <a:cs typeface="Arial" panose="020B0604020202020204" pitchFamily="34" charset="0"/>
              </a:rPr>
              <a:t> / </a:t>
            </a:r>
            <a:r>
              <a:rPr lang="de-DE" sz="2600" dirty="0" err="1">
                <a:cs typeface="Arial" panose="020B0604020202020204" pitchFamily="34" charset="0"/>
              </a:rPr>
              <a:t>J.Reichert</a:t>
            </a:r>
            <a:r>
              <a:rPr lang="de-DE" sz="2600" dirty="0">
                <a:cs typeface="Arial" panose="020B0604020202020204" pitchFamily="34" charset="0"/>
              </a:rPr>
              <a:t>:  </a:t>
            </a:r>
            <a:r>
              <a:rPr lang="de-DE" sz="2600" dirty="0">
                <a:solidFill>
                  <a:schemeClr val="accent2"/>
                </a:solidFill>
                <a:cs typeface="Arial" panose="020B0604020202020204" pitchFamily="34" charset="0"/>
              </a:rPr>
              <a:t>Position</a:t>
            </a:r>
            <a:r>
              <a:rPr lang="de-DE" sz="2600" dirty="0">
                <a:cs typeface="Arial" panose="020B0604020202020204" pitchFamily="34" charset="0"/>
              </a:rPr>
              <a:t> in der </a:t>
            </a:r>
            <a:r>
              <a:rPr lang="de-DE" sz="2600" dirty="0">
                <a:solidFill>
                  <a:schemeClr val="accent5"/>
                </a:solidFill>
                <a:cs typeface="Arial" panose="020B0604020202020204" pitchFamily="34" charset="0"/>
              </a:rPr>
              <a:t>Gemeinschaft</a:t>
            </a:r>
            <a:endParaRPr lang="de-DE" sz="2600" dirty="0">
              <a:cs typeface="Arial" panose="020B0604020202020204" pitchFamily="34" charset="0"/>
            </a:endParaRPr>
          </a:p>
          <a:p>
            <a:endParaRPr lang="de-DE" dirty="0"/>
          </a:p>
        </p:txBody>
      </p:sp>
      <p:sp>
        <p:nvSpPr>
          <p:cNvPr id="7" name="Textfeld 6"/>
          <p:cNvSpPr txBox="1"/>
          <p:nvPr/>
        </p:nvSpPr>
        <p:spPr>
          <a:xfrm>
            <a:off x="237507" y="5530663"/>
            <a:ext cx="7916937" cy="769441"/>
          </a:xfrm>
          <a:prstGeom prst="rect">
            <a:avLst/>
          </a:prstGeom>
          <a:noFill/>
        </p:spPr>
        <p:txBody>
          <a:bodyPr wrap="square" rtlCol="0">
            <a:spAutoFit/>
          </a:bodyPr>
          <a:lstStyle/>
          <a:p>
            <a:r>
              <a:rPr lang="de-DE" sz="2600" dirty="0">
                <a:cs typeface="Arial" panose="020B0604020202020204" pitchFamily="34" charset="0"/>
              </a:rPr>
              <a:t>- D. Volkmer: 	    	        </a:t>
            </a:r>
            <a:r>
              <a:rPr lang="de-DE" sz="2600" dirty="0">
                <a:solidFill>
                  <a:schemeClr val="accent2"/>
                </a:solidFill>
                <a:cs typeface="Arial" panose="020B0604020202020204" pitchFamily="34" charset="0"/>
              </a:rPr>
              <a:t>Stabilität</a:t>
            </a:r>
            <a:r>
              <a:rPr lang="de-DE" sz="2600" dirty="0">
                <a:solidFill>
                  <a:srgbClr val="FFC000"/>
                </a:solidFill>
                <a:cs typeface="Arial" panose="020B0604020202020204" pitchFamily="34" charset="0"/>
              </a:rPr>
              <a:t> </a:t>
            </a:r>
            <a:r>
              <a:rPr lang="de-DE" sz="2600" dirty="0">
                <a:cs typeface="Arial" panose="020B0604020202020204" pitchFamily="34" charset="0"/>
              </a:rPr>
              <a:t>/ Starre</a:t>
            </a:r>
          </a:p>
          <a:p>
            <a:endParaRPr lang="de-DE" dirty="0"/>
          </a:p>
        </p:txBody>
      </p:sp>
      <p:sp>
        <p:nvSpPr>
          <p:cNvPr id="8" name="Textfeld 7"/>
          <p:cNvSpPr txBox="1"/>
          <p:nvPr/>
        </p:nvSpPr>
        <p:spPr>
          <a:xfrm>
            <a:off x="237507" y="6082190"/>
            <a:ext cx="11374120" cy="769441"/>
          </a:xfrm>
          <a:prstGeom prst="rect">
            <a:avLst/>
          </a:prstGeom>
          <a:noFill/>
        </p:spPr>
        <p:txBody>
          <a:bodyPr wrap="square" rtlCol="0">
            <a:spAutoFit/>
          </a:bodyPr>
          <a:lstStyle/>
          <a:p>
            <a:r>
              <a:rPr lang="de-DE" sz="2600" dirty="0">
                <a:cs typeface="Arial" panose="020B0604020202020204" pitchFamily="34" charset="0"/>
              </a:rPr>
              <a:t>- </a:t>
            </a:r>
            <a:r>
              <a:rPr lang="de-DE" sz="2600" dirty="0" err="1">
                <a:cs typeface="Arial" panose="020B0604020202020204" pitchFamily="34" charset="0"/>
              </a:rPr>
              <a:t>Chakrenthema</a:t>
            </a:r>
            <a:r>
              <a:rPr lang="de-DE" sz="2600" dirty="0">
                <a:cs typeface="Arial" panose="020B0604020202020204" pitchFamily="34" charset="0"/>
              </a:rPr>
              <a:t> :              </a:t>
            </a:r>
            <a:r>
              <a:rPr lang="de-DE" sz="2600" dirty="0">
                <a:solidFill>
                  <a:schemeClr val="accent2"/>
                </a:solidFill>
                <a:cs typeface="Arial" panose="020B0604020202020204" pitchFamily="34" charset="0"/>
              </a:rPr>
              <a:t>Harmonie</a:t>
            </a:r>
            <a:r>
              <a:rPr lang="de-DE" sz="2600" dirty="0">
                <a:cs typeface="Arial" panose="020B0604020202020204" pitchFamily="34" charset="0"/>
              </a:rPr>
              <a:t> mit  </a:t>
            </a:r>
            <a:r>
              <a:rPr lang="de-DE" sz="2600" dirty="0">
                <a:solidFill>
                  <a:schemeClr val="accent5"/>
                </a:solidFill>
                <a:cs typeface="Arial" panose="020B0604020202020204" pitchFamily="34" charset="0"/>
              </a:rPr>
              <a:t>anderen </a:t>
            </a:r>
            <a:endParaRPr lang="de-DE" sz="2600" dirty="0">
              <a:cs typeface="Arial" panose="020B0604020202020204" pitchFamily="34" charset="0"/>
            </a:endParaRPr>
          </a:p>
          <a:p>
            <a:endParaRPr lang="de-DE" dirty="0"/>
          </a:p>
        </p:txBody>
      </p:sp>
    </p:spTree>
    <p:extLst>
      <p:ext uri="{BB962C8B-B14F-4D97-AF65-F5344CB8AC3E}">
        <p14:creationId xmlns:p14="http://schemas.microsoft.com/office/powerpoint/2010/main" val="18222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2347" y="-180975"/>
            <a:ext cx="12224085" cy="1325563"/>
          </a:xfrm>
        </p:spPr>
        <p:txBody>
          <a:bodyPr>
            <a:normAutofit/>
          </a:bodyPr>
          <a:lstStyle/>
          <a:p>
            <a:r>
              <a:rPr lang="de-DE" sz="2400" b="1" dirty="0"/>
              <a:t>Kasuistik 2 (1):  </a:t>
            </a:r>
            <a:r>
              <a:rPr lang="de-DE" sz="4000" dirty="0" err="1"/>
              <a:t>ReBa</a:t>
            </a:r>
            <a:r>
              <a:rPr lang="de-DE" sz="4000" dirty="0"/>
              <a:t>-Test, Patient: Stefan B., geb. 30.4.61  </a:t>
            </a:r>
          </a:p>
        </p:txBody>
      </p:sp>
      <p:graphicFrame>
        <p:nvGraphicFramePr>
          <p:cNvPr id="5" name="Tabelle 4"/>
          <p:cNvGraphicFramePr>
            <a:graphicFrameLocks noGrp="1"/>
          </p:cNvGraphicFramePr>
          <p:nvPr>
            <p:extLst>
              <p:ext uri="{D42A27DB-BD31-4B8C-83A1-F6EECF244321}">
                <p14:modId xmlns:p14="http://schemas.microsoft.com/office/powerpoint/2010/main" val="830091290"/>
              </p:ext>
            </p:extLst>
          </p:nvPr>
        </p:nvGraphicFramePr>
        <p:xfrm>
          <a:off x="166481" y="1171713"/>
          <a:ext cx="11906250" cy="4114800"/>
        </p:xfrm>
        <a:graphic>
          <a:graphicData uri="http://schemas.openxmlformats.org/drawingml/2006/table">
            <a:tbl>
              <a:tblPr firstRow="1" bandRow="1">
                <a:tableStyleId>{5C22544A-7EE6-4342-B048-85BDC9FD1C3A}</a:tableStyleId>
              </a:tblPr>
              <a:tblGrid>
                <a:gridCol w="1771649">
                  <a:extLst>
                    <a:ext uri="{9D8B030D-6E8A-4147-A177-3AD203B41FA5}">
                      <a16:colId xmlns:a16="http://schemas.microsoft.com/office/drawing/2014/main" val="167108665"/>
                    </a:ext>
                  </a:extLst>
                </a:gridCol>
                <a:gridCol w="10134601">
                  <a:extLst>
                    <a:ext uri="{9D8B030D-6E8A-4147-A177-3AD203B41FA5}">
                      <a16:colId xmlns:a16="http://schemas.microsoft.com/office/drawing/2014/main" val="552783979"/>
                    </a:ext>
                  </a:extLst>
                </a:gridCol>
              </a:tblGrid>
              <a:tr h="5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effectLst/>
                        </a:rPr>
                        <a:t>Erstkonsul-tation</a:t>
                      </a:r>
                      <a:r>
                        <a:rPr lang="en-US" sz="2400" dirty="0">
                          <a:effectLst/>
                        </a:rPr>
                        <a:t>: 14.10.14</a:t>
                      </a:r>
                    </a:p>
                    <a:p>
                      <a:endParaRPr lang="de-DE"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err="1">
                          <a:effectLst/>
                        </a:rPr>
                        <a:t>chronischer</a:t>
                      </a:r>
                      <a:r>
                        <a:rPr lang="en-US" sz="2400" b="0" dirty="0">
                          <a:effectLst/>
                        </a:rPr>
                        <a:t> </a:t>
                      </a:r>
                      <a:r>
                        <a:rPr lang="en-US" sz="2400" b="0" dirty="0" err="1">
                          <a:effectLst/>
                        </a:rPr>
                        <a:t>Schmerz</a:t>
                      </a:r>
                      <a:r>
                        <a:rPr lang="en-US" sz="2400" b="0" dirty="0">
                          <a:effectLst/>
                        </a:rPr>
                        <a:t> im </a:t>
                      </a:r>
                      <a:r>
                        <a:rPr lang="en-US" sz="2400" b="0" dirty="0" err="1">
                          <a:effectLst/>
                        </a:rPr>
                        <a:t>Beckenbereich</a:t>
                      </a:r>
                      <a:r>
                        <a:rPr lang="en-US" sz="2400" b="0" dirty="0">
                          <a:effectLst/>
                        </a:rPr>
                        <a:t> nach </a:t>
                      </a:r>
                      <a:r>
                        <a:rPr lang="en-US" sz="2400" b="0" dirty="0" err="1">
                          <a:effectLst/>
                        </a:rPr>
                        <a:t>Leistenbruch</a:t>
                      </a:r>
                      <a:r>
                        <a:rPr lang="en-US" sz="2400" b="0" dirty="0">
                          <a:effectLst/>
                        </a:rPr>
                        <a:t>-OP im </a:t>
                      </a:r>
                      <a:r>
                        <a:rPr lang="en-US" sz="2400" b="0" dirty="0" err="1">
                          <a:effectLst/>
                        </a:rPr>
                        <a:t>Jahr</a:t>
                      </a:r>
                      <a:r>
                        <a:rPr lang="en-US" sz="2400" b="0" dirty="0">
                          <a:effectLst/>
                        </a:rPr>
                        <a:t> 2005, </a:t>
                      </a:r>
                      <a:r>
                        <a:rPr lang="en-US" sz="2400" b="0" dirty="0" err="1">
                          <a:effectLst/>
                        </a:rPr>
                        <a:t>seitdem</a:t>
                      </a:r>
                      <a:r>
                        <a:rPr lang="en-US" sz="2400" b="0" dirty="0">
                          <a:effectLst/>
                        </a:rPr>
                        <a:t> </a:t>
                      </a:r>
                      <a:r>
                        <a:rPr lang="en-US" sz="2400" b="0" dirty="0" err="1">
                          <a:effectLst/>
                        </a:rPr>
                        <a:t>ischias</a:t>
                      </a:r>
                      <a:r>
                        <a:rPr lang="en-US" sz="2400" b="0" dirty="0">
                          <a:effectLst/>
                        </a:rPr>
                        <a:t>- oder </a:t>
                      </a:r>
                      <a:r>
                        <a:rPr lang="en-US" sz="2400" b="0" dirty="0" err="1">
                          <a:effectLst/>
                        </a:rPr>
                        <a:t>rheumaartiger</a:t>
                      </a:r>
                      <a:r>
                        <a:rPr lang="en-US" sz="2400" b="0" dirty="0">
                          <a:effectLst/>
                        </a:rPr>
                        <a:t> </a:t>
                      </a:r>
                      <a:r>
                        <a:rPr lang="en-US" sz="2400" b="0" dirty="0" err="1">
                          <a:effectLst/>
                        </a:rPr>
                        <a:t>Schmerz</a:t>
                      </a:r>
                      <a:r>
                        <a:rPr lang="en-US" sz="2400" b="0" dirty="0">
                          <a:effectLst/>
                        </a:rPr>
                        <a:t>. </a:t>
                      </a:r>
                      <a:r>
                        <a:rPr lang="en-US" sz="2400" b="0" dirty="0" err="1">
                          <a:effectLst/>
                        </a:rPr>
                        <a:t>Früher</a:t>
                      </a:r>
                      <a:r>
                        <a:rPr lang="en-US" sz="2400" b="0" dirty="0">
                          <a:effectLst/>
                        </a:rPr>
                        <a:t> </a:t>
                      </a:r>
                      <a:r>
                        <a:rPr lang="en-US" sz="2400" b="0" dirty="0" err="1">
                          <a:effectLst/>
                        </a:rPr>
                        <a:t>Bandscheibenvorfall</a:t>
                      </a:r>
                      <a:r>
                        <a:rPr lang="en-US" sz="2400" b="0" dirty="0">
                          <a:effectLst/>
                        </a:rPr>
                        <a:t> </a:t>
                      </a:r>
                      <a:r>
                        <a:rPr lang="en-US" sz="2400" b="0" dirty="0" err="1">
                          <a:effectLst/>
                        </a:rPr>
                        <a:t>gehabt</a:t>
                      </a:r>
                      <a:r>
                        <a:rPr lang="en-US" sz="2400" b="0" dirty="0">
                          <a:effectLst/>
                        </a:rPr>
                        <a:t>, dann mit </a:t>
                      </a:r>
                      <a:r>
                        <a:rPr lang="en-US" sz="2400" b="0" dirty="0" err="1">
                          <a:effectLst/>
                        </a:rPr>
                        <a:t>krankengymnastischen</a:t>
                      </a:r>
                      <a:r>
                        <a:rPr lang="en-US" sz="2400" b="0" dirty="0">
                          <a:effectLst/>
                        </a:rPr>
                        <a:t> </a:t>
                      </a:r>
                      <a:r>
                        <a:rPr lang="en-US" sz="2400" b="0" dirty="0" err="1">
                          <a:effectLst/>
                        </a:rPr>
                        <a:t>Übungen</a:t>
                      </a:r>
                      <a:r>
                        <a:rPr lang="en-US" sz="2400" b="0" dirty="0">
                          <a:effectLst/>
                        </a:rPr>
                        <a:t> </a:t>
                      </a:r>
                      <a:r>
                        <a:rPr lang="en-US" sz="2400" b="0" dirty="0" err="1">
                          <a:effectLst/>
                        </a:rPr>
                        <a:t>Besserung</a:t>
                      </a:r>
                      <a:r>
                        <a:rPr lang="en-US" sz="2400" b="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effectLst/>
                        </a:rPr>
                        <a:t>Diagnosen</a:t>
                      </a:r>
                      <a:r>
                        <a:rPr lang="en-US" sz="2400" dirty="0">
                          <a:effectLst/>
                        </a:rPr>
                        <a:t>: </a:t>
                      </a:r>
                      <a:r>
                        <a:rPr lang="en-US" sz="2400" dirty="0" err="1">
                          <a:effectLst/>
                        </a:rPr>
                        <a:t>Heuschnupfen</a:t>
                      </a:r>
                      <a:r>
                        <a:rPr lang="en-US" sz="2400" dirty="0">
                          <a:effectLst/>
                        </a:rPr>
                        <a:t>, Tinnitus, </a:t>
                      </a:r>
                      <a:r>
                        <a:rPr lang="en-US" sz="2400" dirty="0" err="1">
                          <a:effectLst/>
                        </a:rPr>
                        <a:t>Gelenkbeschwerden</a:t>
                      </a:r>
                      <a:r>
                        <a:rPr lang="en-US" sz="2400"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aseline="0" dirty="0" err="1">
                          <a:effectLst/>
                        </a:rPr>
                        <a:t>laut</a:t>
                      </a:r>
                      <a:r>
                        <a:rPr lang="en-US" sz="2400" baseline="0" dirty="0">
                          <a:effectLst/>
                        </a:rPr>
                        <a:t> Dr. Volkmer </a:t>
                      </a:r>
                      <a:endParaRPr lang="en-US" sz="24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effectLst/>
                        </a:rPr>
                        <a:t>chronische</a:t>
                      </a:r>
                      <a:endParaRPr lang="en-US" sz="24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Pulpitis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effectLst/>
                        </a:rPr>
                        <a:t>vor</a:t>
                      </a:r>
                      <a:r>
                        <a:rPr lang="en-US" sz="2400" dirty="0">
                          <a:effectLst/>
                        </a:rPr>
                        <a:t> </a:t>
                      </a:r>
                      <a:r>
                        <a:rPr lang="en-US" sz="2400" dirty="0" err="1">
                          <a:effectLst/>
                        </a:rPr>
                        <a:t>allem</a:t>
                      </a:r>
                      <a:r>
                        <a:rPr lang="en-US" sz="240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bei 24, 25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und 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400" dirty="0"/>
                    </a:p>
                  </a:txBody>
                  <a:tcPr/>
                </a:tc>
                <a:extLst>
                  <a:ext uri="{0D108BD9-81ED-4DB2-BD59-A6C34878D82A}">
                    <a16:rowId xmlns:a16="http://schemas.microsoft.com/office/drawing/2014/main" val="1117206117"/>
                  </a:ext>
                </a:extLst>
              </a:tr>
            </a:tbl>
          </a:graphicData>
        </a:graphic>
      </p:graphicFrame>
      <p:pic>
        <p:nvPicPr>
          <p:cNvPr id="6" name="Grafik 5"/>
          <p:cNvPicPr>
            <a:picLocks noChangeAspect="1"/>
          </p:cNvPicPr>
          <p:nvPr/>
        </p:nvPicPr>
        <p:blipFill>
          <a:blip r:embed="rId2"/>
          <a:stretch>
            <a:fillRect/>
          </a:stretch>
        </p:blipFill>
        <p:spPr>
          <a:xfrm>
            <a:off x="4338256" y="3257068"/>
            <a:ext cx="7562850" cy="1752600"/>
          </a:xfrm>
          <a:prstGeom prst="rect">
            <a:avLst/>
          </a:prstGeom>
        </p:spPr>
      </p:pic>
      <p:graphicFrame>
        <p:nvGraphicFramePr>
          <p:cNvPr id="3" name="Tabelle 2"/>
          <p:cNvGraphicFramePr>
            <a:graphicFrameLocks noGrp="1"/>
          </p:cNvGraphicFramePr>
          <p:nvPr>
            <p:extLst>
              <p:ext uri="{D42A27DB-BD31-4B8C-83A1-F6EECF244321}">
                <p14:modId xmlns:p14="http://schemas.microsoft.com/office/powerpoint/2010/main" val="279748459"/>
              </p:ext>
            </p:extLst>
          </p:nvPr>
        </p:nvGraphicFramePr>
        <p:xfrm>
          <a:off x="166481" y="5313638"/>
          <a:ext cx="11906250" cy="822960"/>
        </p:xfrm>
        <a:graphic>
          <a:graphicData uri="http://schemas.openxmlformats.org/drawingml/2006/table">
            <a:tbl>
              <a:tblPr firstRow="1" bandRow="1">
                <a:tableStyleId>{5C22544A-7EE6-4342-B048-85BDC9FD1C3A}</a:tableStyleId>
              </a:tblPr>
              <a:tblGrid>
                <a:gridCol w="1775530">
                  <a:extLst>
                    <a:ext uri="{9D8B030D-6E8A-4147-A177-3AD203B41FA5}">
                      <a16:colId xmlns:a16="http://schemas.microsoft.com/office/drawing/2014/main" val="141066620"/>
                    </a:ext>
                  </a:extLst>
                </a:gridCol>
                <a:gridCol w="10130720">
                  <a:extLst>
                    <a:ext uri="{9D8B030D-6E8A-4147-A177-3AD203B41FA5}">
                      <a16:colId xmlns:a16="http://schemas.microsoft.com/office/drawing/2014/main" val="306962906"/>
                    </a:ext>
                  </a:extLst>
                </a:gridCol>
              </a:tblGrid>
              <a:tr h="299237">
                <a:tc>
                  <a:txBody>
                    <a:bodyPr/>
                    <a:lstStyle/>
                    <a:p>
                      <a:r>
                        <a:rPr lang="de-DE" sz="2400" dirty="0">
                          <a:solidFill>
                            <a:schemeClr val="tx1"/>
                          </a:solidFill>
                        </a:rPr>
                        <a:t>Zahnbefund</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effectLst/>
                        </a:rPr>
                        <a:t>Zähne</a:t>
                      </a:r>
                      <a:r>
                        <a:rPr lang="en-US" sz="2400" dirty="0">
                          <a:solidFill>
                            <a:schemeClr val="tx1"/>
                          </a:solidFill>
                          <a:effectLst/>
                        </a:rPr>
                        <a:t> </a:t>
                      </a:r>
                      <a:r>
                        <a:rPr lang="en-US" sz="2400" dirty="0" err="1">
                          <a:solidFill>
                            <a:schemeClr val="tx1"/>
                          </a:solidFill>
                          <a:effectLst/>
                        </a:rPr>
                        <a:t>generell</a:t>
                      </a:r>
                      <a:r>
                        <a:rPr lang="en-US" sz="2400" dirty="0">
                          <a:solidFill>
                            <a:schemeClr val="tx1"/>
                          </a:solidFill>
                          <a:effectLst/>
                        </a:rPr>
                        <a:t> </a:t>
                      </a:r>
                      <a:r>
                        <a:rPr lang="en-US" sz="2400" dirty="0" err="1">
                          <a:solidFill>
                            <a:schemeClr val="tx1"/>
                          </a:solidFill>
                          <a:effectLst/>
                        </a:rPr>
                        <a:t>empfindlich</a:t>
                      </a:r>
                      <a:r>
                        <a:rPr lang="en-US" sz="2400" dirty="0">
                          <a:solidFill>
                            <a:schemeClr val="tx1"/>
                          </a:solidFill>
                          <a:effectLst/>
                        </a:rPr>
                        <a:t> bei </a:t>
                      </a:r>
                      <a:r>
                        <a:rPr lang="en-US" sz="2400" dirty="0" err="1">
                          <a:solidFill>
                            <a:schemeClr val="tx1"/>
                          </a:solidFill>
                          <a:effectLst/>
                        </a:rPr>
                        <a:t>Kälte</a:t>
                      </a:r>
                      <a:r>
                        <a:rPr lang="en-US" sz="2400" dirty="0">
                          <a:solidFill>
                            <a:schemeClr val="tx1"/>
                          </a:solidFill>
                          <a:effectLst/>
                        </a:rPr>
                        <a:t> und </a:t>
                      </a:r>
                      <a:r>
                        <a:rPr lang="en-US" sz="2400" dirty="0" err="1">
                          <a:solidFill>
                            <a:schemeClr val="tx1"/>
                          </a:solidFill>
                          <a:effectLst/>
                        </a:rPr>
                        <a:t>Hitze</a:t>
                      </a:r>
                      <a:r>
                        <a:rPr lang="en-US" sz="2400" dirty="0">
                          <a:solidFill>
                            <a:schemeClr val="tx1"/>
                          </a:solidFill>
                          <a:effectLst/>
                        </a:rPr>
                        <a:t>, auch </a:t>
                      </a:r>
                      <a:r>
                        <a:rPr lang="en-US" sz="2400" dirty="0" err="1">
                          <a:solidFill>
                            <a:schemeClr val="tx1"/>
                          </a:solidFill>
                          <a:effectLst/>
                        </a:rPr>
                        <a:t>beim</a:t>
                      </a:r>
                      <a:r>
                        <a:rPr lang="en-US" sz="2400" dirty="0">
                          <a:solidFill>
                            <a:schemeClr val="tx1"/>
                          </a:solidFill>
                          <a:effectLst/>
                        </a:rPr>
                        <a:t> </a:t>
                      </a:r>
                      <a:r>
                        <a:rPr lang="en-US" sz="2400" dirty="0" err="1">
                          <a:solidFill>
                            <a:schemeClr val="tx1"/>
                          </a:solidFill>
                          <a:effectLst/>
                        </a:rPr>
                        <a:t>Kauen</a:t>
                      </a:r>
                      <a:r>
                        <a:rPr lang="en-US" sz="2400" dirty="0">
                          <a:solidFill>
                            <a:schemeClr val="tx1"/>
                          </a:solidFill>
                          <a:effectLst/>
                        </a:rPr>
                        <a:t>, </a:t>
                      </a:r>
                      <a:r>
                        <a:rPr lang="en-US" sz="2400" dirty="0" err="1">
                          <a:solidFill>
                            <a:schemeClr val="tx1"/>
                          </a:solidFill>
                          <a:effectLst/>
                        </a:rPr>
                        <a:t>vor</a:t>
                      </a:r>
                      <a:r>
                        <a:rPr lang="en-US" sz="2400" dirty="0">
                          <a:solidFill>
                            <a:schemeClr val="tx1"/>
                          </a:solidFill>
                          <a:effectLst/>
                        </a:rPr>
                        <a:t> </a:t>
                      </a:r>
                      <a:r>
                        <a:rPr lang="en-US" sz="2400" dirty="0" err="1">
                          <a:solidFill>
                            <a:schemeClr val="tx1"/>
                          </a:solidFill>
                          <a:effectLst/>
                        </a:rPr>
                        <a:t>allem</a:t>
                      </a:r>
                      <a:r>
                        <a:rPr lang="en-US" sz="2400" dirty="0">
                          <a:solidFill>
                            <a:schemeClr val="tx1"/>
                          </a:solidFill>
                          <a:effectLst/>
                        </a:rPr>
                        <a:t> bei 24, 25.  </a:t>
                      </a:r>
                      <a:r>
                        <a:rPr lang="en-US" sz="2400" dirty="0" err="1">
                          <a:solidFill>
                            <a:schemeClr val="tx1"/>
                          </a:solidFill>
                          <a:effectLst/>
                        </a:rPr>
                        <a:t>Frühere</a:t>
                      </a:r>
                      <a:r>
                        <a:rPr lang="en-US" sz="2400" dirty="0">
                          <a:solidFill>
                            <a:schemeClr val="tx1"/>
                          </a:solidFill>
                          <a:effectLst/>
                        </a:rPr>
                        <a:t> </a:t>
                      </a:r>
                      <a:r>
                        <a:rPr lang="en-US" sz="2400" dirty="0" err="1">
                          <a:solidFill>
                            <a:schemeClr val="tx1"/>
                          </a:solidFill>
                          <a:effectLst/>
                        </a:rPr>
                        <a:t>Medikation</a:t>
                      </a:r>
                      <a:r>
                        <a:rPr lang="en-US" sz="2400" dirty="0">
                          <a:solidFill>
                            <a:schemeClr val="tx1"/>
                          </a:solidFill>
                          <a:effectLst/>
                        </a:rPr>
                        <a:t> mit </a:t>
                      </a:r>
                      <a:r>
                        <a:rPr lang="en-US" sz="2400" dirty="0" err="1">
                          <a:solidFill>
                            <a:schemeClr val="tx1"/>
                          </a:solidFill>
                          <a:effectLst/>
                        </a:rPr>
                        <a:t>Pulpa</a:t>
                      </a:r>
                      <a:r>
                        <a:rPr lang="en-US" sz="2400" dirty="0">
                          <a:solidFill>
                            <a:schemeClr val="tx1"/>
                          </a:solidFill>
                          <a:effectLst/>
                        </a:rPr>
                        <a:t> </a:t>
                      </a:r>
                      <a:r>
                        <a:rPr lang="en-US" sz="2400" dirty="0" err="1">
                          <a:solidFill>
                            <a:schemeClr val="tx1"/>
                          </a:solidFill>
                          <a:effectLst/>
                        </a:rPr>
                        <a:t>dentis</a:t>
                      </a:r>
                      <a:r>
                        <a:rPr lang="en-US" sz="2400" dirty="0">
                          <a:solidFill>
                            <a:schemeClr val="tx1"/>
                          </a:solidFill>
                          <a:effectLst/>
                        </a:rPr>
                        <a:t> </a:t>
                      </a:r>
                      <a:r>
                        <a:rPr lang="en-US" sz="2400" dirty="0" err="1">
                          <a:solidFill>
                            <a:schemeClr val="tx1"/>
                          </a:solidFill>
                          <a:effectLst/>
                        </a:rPr>
                        <a:t>Gl</a:t>
                      </a:r>
                      <a:r>
                        <a:rPr lang="en-US" sz="2400" dirty="0">
                          <a:solidFill>
                            <a:schemeClr val="tx1"/>
                          </a:solidFill>
                          <a:effectLst/>
                        </a:rPr>
                        <a:t> D8 --&gt; </a:t>
                      </a:r>
                      <a:r>
                        <a:rPr lang="en-US" sz="2400" dirty="0" err="1">
                          <a:solidFill>
                            <a:schemeClr val="tx1"/>
                          </a:solidFill>
                          <a:effectLst/>
                        </a:rPr>
                        <a:t>Besserung</a:t>
                      </a:r>
                      <a:endParaRPr lang="de-DE" sz="2400" dirty="0">
                        <a:solidFill>
                          <a:schemeClr val="tx1"/>
                        </a:solidFill>
                      </a:endParaRPr>
                    </a:p>
                  </a:txBody>
                  <a:tcPr>
                    <a:solidFill>
                      <a:schemeClr val="tx2">
                        <a:lumMod val="20000"/>
                        <a:lumOff val="80000"/>
                      </a:schemeClr>
                    </a:solidFill>
                  </a:tcPr>
                </a:tc>
                <a:extLst>
                  <a:ext uri="{0D108BD9-81ED-4DB2-BD59-A6C34878D82A}">
                    <a16:rowId xmlns:a16="http://schemas.microsoft.com/office/drawing/2014/main" val="931567085"/>
                  </a:ext>
                </a:extLst>
              </a:tr>
            </a:tbl>
          </a:graphicData>
        </a:graphic>
      </p:graphicFrame>
      <p:sp>
        <p:nvSpPr>
          <p:cNvPr id="7" name="Pfeil: nach rechts 6"/>
          <p:cNvSpPr/>
          <p:nvPr/>
        </p:nvSpPr>
        <p:spPr>
          <a:xfrm>
            <a:off x="8001000" y="3429000"/>
            <a:ext cx="1193800" cy="508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1303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98509" y="5914452"/>
            <a:ext cx="4343400" cy="1325563"/>
          </a:xfrm>
        </p:spPr>
        <p:txBody>
          <a:bodyPr>
            <a:normAutofit/>
          </a:bodyPr>
          <a:lstStyle/>
          <a:p>
            <a:r>
              <a:rPr lang="en-US" sz="2800" dirty="0"/>
              <a:t>James Hillmann (1926-2011)</a:t>
            </a:r>
            <a:br>
              <a:rPr lang="en-US" dirty="0"/>
            </a:br>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4546" y="413657"/>
            <a:ext cx="2439670" cy="2289793"/>
          </a:xfrm>
          <a:prstGeom prst="rect">
            <a:avLst/>
          </a:prstGeom>
        </p:spPr>
      </p:pic>
      <p:sp>
        <p:nvSpPr>
          <p:cNvPr id="3" name="Textfeld 2"/>
          <p:cNvSpPr txBox="1"/>
          <p:nvPr/>
        </p:nvSpPr>
        <p:spPr>
          <a:xfrm>
            <a:off x="6737815" y="2853519"/>
            <a:ext cx="5212080" cy="3416320"/>
          </a:xfrm>
          <a:prstGeom prst="rect">
            <a:avLst/>
          </a:prstGeom>
          <a:noFill/>
        </p:spPr>
        <p:txBody>
          <a:bodyPr wrap="square" rtlCol="0">
            <a:spAutoFit/>
          </a:bodyPr>
          <a:lstStyle/>
          <a:p>
            <a:pPr algn="ctr"/>
            <a:r>
              <a:rPr lang="de-DE" sz="3600" dirty="0"/>
              <a:t>Zähne  sind  die „Substanz der individuellen Identität, die am greifbarsten bleibt, wenn alles  andere zu Staub zerfallen ist.“ </a:t>
            </a:r>
          </a:p>
          <a:p>
            <a:pPr algn="ctr"/>
            <a:r>
              <a:rPr lang="de-DE" dirty="0"/>
              <a:t>(Die  erschreckende Liebe zum Krieg, S. 124)</a:t>
            </a:r>
          </a:p>
          <a:p>
            <a:endParaRPr lang="de-DE" dirty="0"/>
          </a:p>
        </p:txBody>
      </p:sp>
      <p:sp>
        <p:nvSpPr>
          <p:cNvPr id="6" name="Rechteck 5"/>
          <p:cNvSpPr/>
          <p:nvPr/>
        </p:nvSpPr>
        <p:spPr>
          <a:xfrm>
            <a:off x="-61344" y="2777379"/>
            <a:ext cx="6400800" cy="3323987"/>
          </a:xfrm>
          <a:prstGeom prst="rect">
            <a:avLst/>
          </a:prstGeom>
        </p:spPr>
        <p:txBody>
          <a:bodyPr wrap="square">
            <a:spAutoFit/>
          </a:bodyPr>
          <a:lstStyle/>
          <a:p>
            <a:pPr algn="ctr"/>
            <a:r>
              <a:rPr lang="de-DE" sz="3600" dirty="0"/>
              <a:t>„Das Wesen der Dinge hat die Angewohnheit, sich zu verbergen.“</a:t>
            </a:r>
          </a:p>
          <a:p>
            <a:pPr algn="ctr"/>
            <a:endParaRPr lang="de-DE" dirty="0"/>
          </a:p>
          <a:p>
            <a:pPr algn="ctr"/>
            <a:r>
              <a:rPr lang="de-DE" sz="2800" dirty="0">
                <a:latin typeface="+mj-lt"/>
              </a:rPr>
              <a:t>Heraklit</a:t>
            </a:r>
          </a:p>
          <a:p>
            <a:pPr algn="ctr"/>
            <a:r>
              <a:rPr lang="de-DE" sz="2800" dirty="0">
                <a:latin typeface="+mj-lt"/>
              </a:rPr>
              <a:t>(um 540 v. Chr- 480 v.Chr. )</a:t>
            </a:r>
          </a:p>
          <a:p>
            <a:pPr algn="ctr"/>
            <a:r>
              <a:rPr lang="de-DE" sz="2800" dirty="0">
                <a:latin typeface="+mj-lt"/>
              </a:rPr>
              <a:t>(Fragmente)</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208" y="320421"/>
            <a:ext cx="1952625" cy="2343150"/>
          </a:xfrm>
          <a:prstGeom prst="rect">
            <a:avLst/>
          </a:prstGeom>
        </p:spPr>
      </p:pic>
    </p:spTree>
    <p:extLst>
      <p:ext uri="{BB962C8B-B14F-4D97-AF65-F5344CB8AC3E}">
        <p14:creationId xmlns:p14="http://schemas.microsoft.com/office/powerpoint/2010/main" val="179450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4594" y="-149974"/>
            <a:ext cx="11993217" cy="1325563"/>
          </a:xfrm>
        </p:spPr>
        <p:txBody>
          <a:bodyPr/>
          <a:lstStyle/>
          <a:p>
            <a:r>
              <a:rPr lang="de-DE" sz="2800" b="1" dirty="0"/>
              <a:t>Kasuistik 2 (2):  </a:t>
            </a:r>
            <a:r>
              <a:rPr lang="de-DE" sz="4000" dirty="0" err="1"/>
              <a:t>ReBa</a:t>
            </a:r>
            <a:r>
              <a:rPr lang="de-DE" sz="4000" dirty="0"/>
              <a:t>-Test, Patient: Stefan B., geb. 30.4.61 </a:t>
            </a:r>
          </a:p>
        </p:txBody>
      </p:sp>
      <p:graphicFrame>
        <p:nvGraphicFramePr>
          <p:cNvPr id="3" name="Tabelle 2"/>
          <p:cNvGraphicFramePr>
            <a:graphicFrameLocks noGrp="1"/>
          </p:cNvGraphicFramePr>
          <p:nvPr>
            <p:extLst>
              <p:ext uri="{D42A27DB-BD31-4B8C-83A1-F6EECF244321}">
                <p14:modId xmlns:p14="http://schemas.microsoft.com/office/powerpoint/2010/main" val="1187439449"/>
              </p:ext>
            </p:extLst>
          </p:nvPr>
        </p:nvGraphicFramePr>
        <p:xfrm>
          <a:off x="404594" y="969545"/>
          <a:ext cx="11221265" cy="5596393"/>
        </p:xfrm>
        <a:graphic>
          <a:graphicData uri="http://schemas.openxmlformats.org/drawingml/2006/table">
            <a:tbl>
              <a:tblPr firstRow="1" bandRow="1">
                <a:tableStyleId>{5C22544A-7EE6-4342-B048-85BDC9FD1C3A}</a:tableStyleId>
              </a:tblPr>
              <a:tblGrid>
                <a:gridCol w="1976687">
                  <a:extLst>
                    <a:ext uri="{9D8B030D-6E8A-4147-A177-3AD203B41FA5}">
                      <a16:colId xmlns:a16="http://schemas.microsoft.com/office/drawing/2014/main" val="20000"/>
                    </a:ext>
                  </a:extLst>
                </a:gridCol>
                <a:gridCol w="2153194">
                  <a:extLst>
                    <a:ext uri="{9D8B030D-6E8A-4147-A177-3AD203B41FA5}">
                      <a16:colId xmlns:a16="http://schemas.microsoft.com/office/drawing/2014/main" val="20001"/>
                    </a:ext>
                  </a:extLst>
                </a:gridCol>
                <a:gridCol w="2363795">
                  <a:extLst>
                    <a:ext uri="{9D8B030D-6E8A-4147-A177-3AD203B41FA5}">
                      <a16:colId xmlns:a16="http://schemas.microsoft.com/office/drawing/2014/main" val="20002"/>
                    </a:ext>
                  </a:extLst>
                </a:gridCol>
                <a:gridCol w="2363794">
                  <a:extLst>
                    <a:ext uri="{9D8B030D-6E8A-4147-A177-3AD203B41FA5}">
                      <a16:colId xmlns:a16="http://schemas.microsoft.com/office/drawing/2014/main" val="20003"/>
                    </a:ext>
                  </a:extLst>
                </a:gridCol>
                <a:gridCol w="2363795">
                  <a:extLst>
                    <a:ext uri="{9D8B030D-6E8A-4147-A177-3AD203B41FA5}">
                      <a16:colId xmlns:a16="http://schemas.microsoft.com/office/drawing/2014/main" val="20004"/>
                    </a:ext>
                  </a:extLst>
                </a:gridCol>
              </a:tblGrid>
              <a:tr h="845110">
                <a:tc>
                  <a:txBody>
                    <a:bodyPr/>
                    <a:lstStyle/>
                    <a:p>
                      <a:r>
                        <a:rPr lang="de-DE" sz="2400" dirty="0"/>
                        <a:t>28.10.14</a:t>
                      </a:r>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t>Akutmittel: </a:t>
                      </a:r>
                      <a:r>
                        <a:rPr lang="de-DE" sz="2400" dirty="0" err="1"/>
                        <a:t>Neurovita</a:t>
                      </a:r>
                      <a:r>
                        <a:rPr lang="de-DE" sz="2400" dirty="0"/>
                        <a:t> K40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400" dirty="0"/>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702512">
                <a:tc>
                  <a:txBody>
                    <a:bodyPr/>
                    <a:lstStyle/>
                    <a:p>
                      <a:r>
                        <a:rPr lang="de-DE" sz="2400" b="1" dirty="0">
                          <a:solidFill>
                            <a:schemeClr val="tx1"/>
                          </a:solidFill>
                        </a:rPr>
                        <a:t>Energiewerte:</a:t>
                      </a:r>
                    </a:p>
                  </a:txBody>
                  <a:tcPr/>
                </a:tc>
                <a:tc>
                  <a:txBody>
                    <a:bodyPr/>
                    <a:lstStyle/>
                    <a:p>
                      <a:r>
                        <a:rPr lang="de-DE" sz="2400" dirty="0">
                          <a:solidFill>
                            <a:schemeClr val="bg1"/>
                          </a:solidFill>
                        </a:rPr>
                        <a:t>Vital 100</a:t>
                      </a:r>
                    </a:p>
                  </a:txBody>
                  <a:tcPr>
                    <a:solidFill>
                      <a:schemeClr val="accent6">
                        <a:lumMod val="75000"/>
                      </a:schemeClr>
                    </a:solidFill>
                  </a:tcPr>
                </a:tc>
                <a:tc>
                  <a:txBody>
                    <a:bodyPr/>
                    <a:lstStyle/>
                    <a:p>
                      <a:r>
                        <a:rPr lang="de-DE" sz="2400" dirty="0">
                          <a:solidFill>
                            <a:schemeClr val="bg1"/>
                          </a:solidFill>
                        </a:rPr>
                        <a:t>Emotional 100</a:t>
                      </a:r>
                    </a:p>
                  </a:txBody>
                  <a:tcPr>
                    <a:solidFill>
                      <a:srgbClr val="FF0000"/>
                    </a:solidFill>
                  </a:tcPr>
                </a:tc>
                <a:tc>
                  <a:txBody>
                    <a:bodyPr/>
                    <a:lstStyle/>
                    <a:p>
                      <a:r>
                        <a:rPr lang="de-DE" sz="2400" dirty="0">
                          <a:solidFill>
                            <a:schemeClr val="bg1"/>
                          </a:solidFill>
                        </a:rPr>
                        <a:t>Mental 100</a:t>
                      </a: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solidFill>
                            <a:schemeClr val="bg1"/>
                          </a:solidFill>
                        </a:rPr>
                        <a:t>Kausal 60</a:t>
                      </a:r>
                    </a:p>
                    <a:p>
                      <a:endParaRPr lang="de-DE" sz="2400" dirty="0"/>
                    </a:p>
                  </a:txBody>
                  <a:tcPr>
                    <a:solidFill>
                      <a:srgbClr val="7030A0"/>
                    </a:solidFill>
                  </a:tcPr>
                </a:tc>
                <a:extLst>
                  <a:ext uri="{0D108BD9-81ED-4DB2-BD59-A6C34878D82A}">
                    <a16:rowId xmlns:a16="http://schemas.microsoft.com/office/drawing/2014/main" val="10001"/>
                  </a:ext>
                </a:extLst>
              </a:tr>
              <a:tr h="644286">
                <a:tc>
                  <a:txBody>
                    <a:bodyPr/>
                    <a:lstStyle/>
                    <a:p>
                      <a:r>
                        <a:rPr lang="de-DE" sz="2400" dirty="0"/>
                        <a:t>Zellstufe: 3</a:t>
                      </a:r>
                    </a:p>
                  </a:txBody>
                  <a:tcPr/>
                </a:tc>
                <a:tc>
                  <a:txBody>
                    <a:bodyPr/>
                    <a:lstStyle/>
                    <a:p>
                      <a:endParaRPr lang="de-DE" sz="2400" b="1" dirty="0">
                        <a:solidFill>
                          <a:schemeClr val="bg1"/>
                        </a:solidFill>
                      </a:endParaRPr>
                    </a:p>
                  </a:txBody>
                  <a:tcPr>
                    <a:solidFill>
                      <a:schemeClr val="accent6">
                        <a:lumMod val="75000"/>
                      </a:schemeClr>
                    </a:solidFill>
                  </a:tcPr>
                </a:tc>
                <a:tc>
                  <a:txBody>
                    <a:bodyPr/>
                    <a:lstStyle/>
                    <a:p>
                      <a:endParaRPr lang="de-DE" sz="2400" dirty="0"/>
                    </a:p>
                  </a:txBody>
                  <a:tcPr>
                    <a:solidFill>
                      <a:srgbClr val="FF0000"/>
                    </a:solidFill>
                  </a:tcPr>
                </a:tc>
                <a:tc>
                  <a:txBody>
                    <a:bodyPr/>
                    <a:lstStyle/>
                    <a:p>
                      <a:endParaRPr lang="de-DE" sz="2400" dirty="0"/>
                    </a:p>
                  </a:txBody>
                  <a:tcPr>
                    <a:solidFill>
                      <a:schemeClr val="accent1"/>
                    </a:solidFill>
                  </a:tcPr>
                </a:tc>
                <a:tc>
                  <a:txBody>
                    <a:bodyPr/>
                    <a:lstStyle/>
                    <a:p>
                      <a:endParaRPr lang="de-DE" sz="2400"/>
                    </a:p>
                  </a:txBody>
                  <a:tcPr>
                    <a:solidFill>
                      <a:srgbClr val="7030A0"/>
                    </a:solidFill>
                  </a:tcPr>
                </a:tc>
                <a:extLst>
                  <a:ext uri="{0D108BD9-81ED-4DB2-BD59-A6C34878D82A}">
                    <a16:rowId xmlns:a16="http://schemas.microsoft.com/office/drawing/2014/main" val="10002"/>
                  </a:ext>
                </a:extLst>
              </a:tr>
              <a:tr h="8151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b="1" dirty="0"/>
                        <a:t>Konflikt:</a:t>
                      </a:r>
                    </a:p>
                    <a:p>
                      <a:r>
                        <a:rPr lang="de-DE" sz="2400" dirty="0"/>
                        <a:t>Emvita  16</a:t>
                      </a:r>
                    </a:p>
                  </a:txBody>
                  <a:tcPr/>
                </a:tc>
                <a:tc>
                  <a:txBody>
                    <a:bodyPr/>
                    <a:lstStyle/>
                    <a:p>
                      <a:r>
                        <a:rPr lang="de-DE" sz="2400" b="1" dirty="0">
                          <a:solidFill>
                            <a:schemeClr val="bg1"/>
                          </a:solidFill>
                        </a:rPr>
                        <a:t>Vital  50</a:t>
                      </a:r>
                    </a:p>
                  </a:txBody>
                  <a:tcPr>
                    <a:solidFill>
                      <a:schemeClr val="accent6">
                        <a:lumMod val="75000"/>
                      </a:schemeClr>
                    </a:solidFill>
                  </a:tcPr>
                </a:tc>
                <a:tc>
                  <a:txBody>
                    <a:bodyPr/>
                    <a:lstStyle/>
                    <a:p>
                      <a:r>
                        <a:rPr lang="de-DE" sz="2400" b="1" dirty="0">
                          <a:solidFill>
                            <a:schemeClr val="bg1"/>
                          </a:solidFill>
                        </a:rPr>
                        <a:t>Emotional 50</a:t>
                      </a:r>
                    </a:p>
                  </a:txBody>
                  <a:tcPr>
                    <a:solidFill>
                      <a:srgbClr val="FF0000"/>
                    </a:solidFill>
                  </a:tcPr>
                </a:tc>
                <a:tc>
                  <a:txBody>
                    <a:bodyPr/>
                    <a:lstStyle/>
                    <a:p>
                      <a:r>
                        <a:rPr lang="de-DE" sz="2400" b="1" dirty="0">
                          <a:solidFill>
                            <a:schemeClr val="bg1"/>
                          </a:solidFill>
                        </a:rPr>
                        <a:t>Mental 40</a:t>
                      </a: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solidFill>
                            <a:schemeClr val="bg1"/>
                          </a:solidFill>
                        </a:rPr>
                        <a:t>Kausal 60</a:t>
                      </a:r>
                    </a:p>
                    <a:p>
                      <a:endParaRPr lang="de-DE" sz="2400" dirty="0"/>
                    </a:p>
                  </a:txBody>
                  <a:tcPr>
                    <a:solidFill>
                      <a:srgbClr val="7030A0"/>
                    </a:solidFill>
                  </a:tcPr>
                </a:tc>
                <a:extLst>
                  <a:ext uri="{0D108BD9-81ED-4DB2-BD59-A6C34878D82A}">
                    <a16:rowId xmlns:a16="http://schemas.microsoft.com/office/drawing/2014/main" val="10003"/>
                  </a:ext>
                </a:extLst>
              </a:tr>
              <a:tr h="815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effectLst/>
                        </a:rPr>
                        <a:t>17.12. 14</a:t>
                      </a:r>
                      <a:endParaRPr lang="de-DE" sz="2400" dirty="0">
                        <a:solidFill>
                          <a:schemeClr val="bg1"/>
                        </a:solidFill>
                      </a:endParaRPr>
                    </a:p>
                  </a:txBody>
                  <a:tcPr>
                    <a:solidFill>
                      <a:schemeClr val="accent1"/>
                    </a:solidFill>
                  </a:tcPr>
                </a:tc>
                <a:tc gridSpan="4">
                  <a:txBody>
                    <a:bodyPr/>
                    <a:lstStyle/>
                    <a:p>
                      <a:pPr rtl="0"/>
                      <a:r>
                        <a:rPr lang="en-US" sz="2400" dirty="0">
                          <a:solidFill>
                            <a:schemeClr val="bg1"/>
                          </a:solidFill>
                          <a:effectLst/>
                        </a:rPr>
                        <a:t>Einschleiftherapie</a:t>
                      </a:r>
                    </a:p>
                  </a:txBody>
                  <a:tcPr>
                    <a:solidFill>
                      <a:schemeClr val="accent1"/>
                    </a:solidFill>
                  </a:tcPr>
                </a:tc>
                <a:tc hMerge="1">
                  <a:txBody>
                    <a:bodyPr/>
                    <a:lstStyle/>
                    <a:p>
                      <a:endParaRPr lang="de-DE" sz="2400" dirty="0"/>
                    </a:p>
                  </a:txBody>
                  <a:tcPr>
                    <a:solidFill>
                      <a:srgbClr val="FF0000"/>
                    </a:solidFill>
                  </a:tcPr>
                </a:tc>
                <a:tc hMerge="1">
                  <a:txBody>
                    <a:bodyPr/>
                    <a:lstStyle/>
                    <a:p>
                      <a:endParaRPr lang="de-DE"/>
                    </a:p>
                  </a:txBody>
                  <a:tcPr>
                    <a:solidFill>
                      <a:schemeClr val="accent1"/>
                    </a:solidFill>
                  </a:tcPr>
                </a:tc>
                <a:tc hMerge="1">
                  <a:txBody>
                    <a:bodyPr/>
                    <a:lstStyle/>
                    <a:p>
                      <a:endParaRPr lang="de-DE"/>
                    </a:p>
                  </a:txBody>
                  <a:tcPr>
                    <a:solidFill>
                      <a:srgbClr val="7030A0"/>
                    </a:solidFill>
                  </a:tcPr>
                </a:tc>
                <a:extLst>
                  <a:ext uri="{0D108BD9-81ED-4DB2-BD59-A6C34878D82A}">
                    <a16:rowId xmlns:a16="http://schemas.microsoft.com/office/drawing/2014/main" val="10004"/>
                  </a:ext>
                </a:extLst>
              </a:tr>
              <a:tr h="815157">
                <a:tc>
                  <a:txBody>
                    <a:bodyPr/>
                    <a:lstStyle/>
                    <a:p>
                      <a:pPr algn="l"/>
                      <a:r>
                        <a:rPr lang="de-DE" sz="2400" dirty="0"/>
                        <a:t>10.04.15</a:t>
                      </a:r>
                    </a:p>
                  </a:txBody>
                  <a:tcPr>
                    <a:solidFill>
                      <a:srgbClr val="CFD5EA"/>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Temperaturempfindlichkeit allgemein zurückgegangen, Tinnitus nur wenig merkbar, gut erträglich</a:t>
                      </a:r>
                      <a:endParaRPr lang="de-DE" sz="2400" dirty="0"/>
                    </a:p>
                  </a:txBody>
                  <a:tcPr>
                    <a:solidFill>
                      <a:srgbClr val="CFD5E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2400" dirty="0"/>
                    </a:p>
                  </a:txBody>
                  <a:tcPr>
                    <a:solidFill>
                      <a:srgbClr val="FF0000"/>
                    </a:solidFill>
                  </a:tcPr>
                </a:tc>
                <a:tc hMerge="1">
                  <a:txBody>
                    <a:bodyPr/>
                    <a:lstStyle/>
                    <a:p>
                      <a:endParaRPr lang="de-DE"/>
                    </a:p>
                  </a:txBody>
                  <a:tcPr>
                    <a:solidFill>
                      <a:schemeClr val="accent1"/>
                    </a:solidFill>
                  </a:tcPr>
                </a:tc>
                <a:tc hMerge="1">
                  <a:txBody>
                    <a:bodyPr/>
                    <a:lstStyle/>
                    <a:p>
                      <a:endParaRPr lang="de-DE"/>
                    </a:p>
                  </a:txBody>
                  <a:tcPr>
                    <a:solidFill>
                      <a:srgbClr val="7030A0"/>
                    </a:solidFill>
                  </a:tcPr>
                </a:tc>
                <a:extLst>
                  <a:ext uri="{0D108BD9-81ED-4DB2-BD59-A6C34878D82A}">
                    <a16:rowId xmlns:a16="http://schemas.microsoft.com/office/drawing/2014/main" val="10005"/>
                  </a:ext>
                </a:extLst>
              </a:tr>
              <a:tr h="815157">
                <a:tc>
                  <a:txBody>
                    <a:bodyPr/>
                    <a:lstStyle/>
                    <a:p>
                      <a:endParaRPr lang="de-DE" sz="2400" dirty="0"/>
                    </a:p>
                  </a:txBody>
                  <a:tcPr>
                    <a:solidFill>
                      <a:schemeClr val="accent5">
                        <a:lumMod val="20000"/>
                        <a:lumOff val="80000"/>
                      </a:schemeClr>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t>Vitamin D-Hormon-Spiegel  von  7 ng/ml, Selbstmedikation</a:t>
                      </a:r>
                      <a:r>
                        <a:rPr lang="de-DE" sz="2400" baseline="0" dirty="0"/>
                        <a:t> mit täglich 100000 I.E. für  10 Tage, danach 50.000 IE täglich als  Erhaltungsdosis</a:t>
                      </a:r>
                      <a:endParaRPr lang="de-DE" sz="2400" dirty="0"/>
                    </a:p>
                  </a:txBody>
                  <a:tcPr>
                    <a:solidFill>
                      <a:schemeClr val="tx2">
                        <a:lumMod val="20000"/>
                        <a:lumOff val="80000"/>
                      </a:schemeClr>
                    </a:solidFill>
                  </a:tcPr>
                </a:tc>
                <a:tc hMerge="1">
                  <a:txBody>
                    <a:bodyPr/>
                    <a:lstStyle/>
                    <a:p>
                      <a:endParaRPr lang="de-DE"/>
                    </a:p>
                  </a:txBody>
                  <a:tcPr>
                    <a:solidFill>
                      <a:srgbClr val="FF0000"/>
                    </a:solidFill>
                  </a:tcPr>
                </a:tc>
                <a:tc hMerge="1">
                  <a:txBody>
                    <a:bodyPr/>
                    <a:lstStyle/>
                    <a:p>
                      <a:endParaRPr lang="de-DE"/>
                    </a:p>
                  </a:txBody>
                  <a:tcPr>
                    <a:solidFill>
                      <a:schemeClr val="accent1"/>
                    </a:solidFill>
                  </a:tcPr>
                </a:tc>
                <a:tc hMerge="1">
                  <a:txBody>
                    <a:bodyPr/>
                    <a:lstStyle/>
                    <a:p>
                      <a:endParaRPr lang="de-DE" dirty="0"/>
                    </a:p>
                  </a:txBody>
                  <a:tcPr>
                    <a:solidFill>
                      <a:srgbClr val="7030A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64986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0050" y="-246480"/>
            <a:ext cx="11229975" cy="1325563"/>
          </a:xfrm>
        </p:spPr>
        <p:txBody>
          <a:bodyPr>
            <a:normAutofit/>
          </a:bodyPr>
          <a:lstStyle/>
          <a:p>
            <a:r>
              <a:rPr lang="de-DE" sz="2800" b="1" dirty="0"/>
              <a:t>Kasuistik 2 (3):  </a:t>
            </a:r>
            <a:r>
              <a:rPr lang="de-DE" sz="4000" dirty="0"/>
              <a:t>ReBa-Test, Patient: Stefan B., geb. 30.4.61</a:t>
            </a:r>
          </a:p>
        </p:txBody>
      </p:sp>
      <p:graphicFrame>
        <p:nvGraphicFramePr>
          <p:cNvPr id="3" name="Tabelle 2"/>
          <p:cNvGraphicFramePr>
            <a:graphicFrameLocks noGrp="1"/>
          </p:cNvGraphicFramePr>
          <p:nvPr>
            <p:extLst>
              <p:ext uri="{D42A27DB-BD31-4B8C-83A1-F6EECF244321}">
                <p14:modId xmlns:p14="http://schemas.microsoft.com/office/powerpoint/2010/main" val="902845030"/>
              </p:ext>
            </p:extLst>
          </p:nvPr>
        </p:nvGraphicFramePr>
        <p:xfrm>
          <a:off x="463825" y="758825"/>
          <a:ext cx="11221265" cy="5091632"/>
        </p:xfrm>
        <a:graphic>
          <a:graphicData uri="http://schemas.openxmlformats.org/drawingml/2006/table">
            <a:tbl>
              <a:tblPr firstRow="1" bandRow="1">
                <a:tableStyleId>{5C22544A-7EE6-4342-B048-85BDC9FD1C3A}</a:tableStyleId>
              </a:tblPr>
              <a:tblGrid>
                <a:gridCol w="1976687">
                  <a:extLst>
                    <a:ext uri="{9D8B030D-6E8A-4147-A177-3AD203B41FA5}">
                      <a16:colId xmlns:a16="http://schemas.microsoft.com/office/drawing/2014/main" val="763033482"/>
                    </a:ext>
                  </a:extLst>
                </a:gridCol>
                <a:gridCol w="2153194">
                  <a:extLst>
                    <a:ext uri="{9D8B030D-6E8A-4147-A177-3AD203B41FA5}">
                      <a16:colId xmlns:a16="http://schemas.microsoft.com/office/drawing/2014/main" val="110010947"/>
                    </a:ext>
                  </a:extLst>
                </a:gridCol>
                <a:gridCol w="2363795">
                  <a:extLst>
                    <a:ext uri="{9D8B030D-6E8A-4147-A177-3AD203B41FA5}">
                      <a16:colId xmlns:a16="http://schemas.microsoft.com/office/drawing/2014/main" val="2804853440"/>
                    </a:ext>
                  </a:extLst>
                </a:gridCol>
                <a:gridCol w="2363794">
                  <a:extLst>
                    <a:ext uri="{9D8B030D-6E8A-4147-A177-3AD203B41FA5}">
                      <a16:colId xmlns:a16="http://schemas.microsoft.com/office/drawing/2014/main" val="20003"/>
                    </a:ext>
                  </a:extLst>
                </a:gridCol>
                <a:gridCol w="2363795">
                  <a:extLst>
                    <a:ext uri="{9D8B030D-6E8A-4147-A177-3AD203B41FA5}">
                      <a16:colId xmlns:a16="http://schemas.microsoft.com/office/drawing/2014/main" val="20004"/>
                    </a:ext>
                  </a:extLst>
                </a:gridCol>
              </a:tblGrid>
              <a:tr h="702512">
                <a:tc>
                  <a:txBody>
                    <a:bodyPr/>
                    <a:lstStyle/>
                    <a:p>
                      <a:r>
                        <a:rPr lang="de-DE" sz="2400" b="1" dirty="0">
                          <a:solidFill>
                            <a:schemeClr val="bg1"/>
                          </a:solidFill>
                        </a:rPr>
                        <a:t>10.4.15</a:t>
                      </a:r>
                    </a:p>
                    <a:p>
                      <a:r>
                        <a:rPr lang="de-DE" sz="2400" b="1" dirty="0">
                          <a:solidFill>
                            <a:schemeClr val="tx1"/>
                          </a:solidFill>
                        </a:rPr>
                        <a:t>Energiewerte:</a:t>
                      </a:r>
                    </a:p>
                  </a:txBody>
                  <a:tcPr/>
                </a:tc>
                <a:tc>
                  <a:txBody>
                    <a:bodyPr/>
                    <a:lstStyle/>
                    <a:p>
                      <a:r>
                        <a:rPr lang="de-DE" sz="2400" dirty="0">
                          <a:solidFill>
                            <a:schemeClr val="bg1"/>
                          </a:solidFill>
                        </a:rPr>
                        <a:t>Vital 90</a:t>
                      </a:r>
                    </a:p>
                  </a:txBody>
                  <a:tcPr>
                    <a:solidFill>
                      <a:schemeClr val="accent6">
                        <a:lumMod val="75000"/>
                      </a:schemeClr>
                    </a:solidFill>
                  </a:tcPr>
                </a:tc>
                <a:tc>
                  <a:txBody>
                    <a:bodyPr/>
                    <a:lstStyle/>
                    <a:p>
                      <a:r>
                        <a:rPr lang="de-DE" sz="2400" dirty="0">
                          <a:solidFill>
                            <a:schemeClr val="bg1"/>
                          </a:solidFill>
                        </a:rPr>
                        <a:t>Emotional 70</a:t>
                      </a:r>
                    </a:p>
                  </a:txBody>
                  <a:tcPr>
                    <a:solidFill>
                      <a:srgbClr val="FF0000"/>
                    </a:solidFill>
                  </a:tcPr>
                </a:tc>
                <a:tc>
                  <a:txBody>
                    <a:bodyPr/>
                    <a:lstStyle/>
                    <a:p>
                      <a:r>
                        <a:rPr lang="de-DE" sz="2400" dirty="0">
                          <a:solidFill>
                            <a:schemeClr val="bg1"/>
                          </a:solidFill>
                        </a:rPr>
                        <a:t>Mental 100</a:t>
                      </a:r>
                    </a:p>
                  </a:txBody>
                  <a:tcPr>
                    <a:solidFill>
                      <a:schemeClr val="accent1"/>
                    </a:solidFill>
                  </a:tcPr>
                </a:tc>
                <a:tc>
                  <a:txBody>
                    <a:bodyPr/>
                    <a:lstStyle/>
                    <a:p>
                      <a:r>
                        <a:rPr lang="de-DE" sz="2400" dirty="0">
                          <a:solidFill>
                            <a:schemeClr val="bg1"/>
                          </a:solidFill>
                        </a:rPr>
                        <a:t>Kausal 60</a:t>
                      </a:r>
                    </a:p>
                  </a:txBody>
                  <a:tcPr>
                    <a:solidFill>
                      <a:srgbClr val="7030A0"/>
                    </a:solidFill>
                  </a:tcPr>
                </a:tc>
                <a:extLst>
                  <a:ext uri="{0D108BD9-81ED-4DB2-BD59-A6C34878D82A}">
                    <a16:rowId xmlns:a16="http://schemas.microsoft.com/office/drawing/2014/main" val="10000"/>
                  </a:ext>
                </a:extLst>
              </a:tr>
              <a:tr h="702512">
                <a:tc>
                  <a:txBody>
                    <a:bodyPr/>
                    <a:lstStyle/>
                    <a:p>
                      <a:r>
                        <a:rPr lang="de-DE" sz="2400" dirty="0"/>
                        <a:t>Zellstufe: </a:t>
                      </a:r>
                    </a:p>
                  </a:txBody>
                  <a:tcPr/>
                </a:tc>
                <a:tc>
                  <a:txBody>
                    <a:bodyPr/>
                    <a:lstStyle/>
                    <a:p>
                      <a:r>
                        <a:rPr lang="de-DE" sz="2400" b="1" dirty="0">
                          <a:solidFill>
                            <a:schemeClr val="bg1"/>
                          </a:solidFill>
                        </a:rPr>
                        <a:t>4</a:t>
                      </a:r>
                    </a:p>
                  </a:txBody>
                  <a:tcPr>
                    <a:solidFill>
                      <a:schemeClr val="accent6">
                        <a:lumMod val="75000"/>
                      </a:schemeClr>
                    </a:solidFill>
                  </a:tcPr>
                </a:tc>
                <a:tc>
                  <a:txBody>
                    <a:bodyPr/>
                    <a:lstStyle/>
                    <a:p>
                      <a:endParaRPr lang="de-DE" sz="2400" dirty="0"/>
                    </a:p>
                  </a:txBody>
                  <a:tcPr>
                    <a:solidFill>
                      <a:srgbClr val="FF0000"/>
                    </a:solidFill>
                  </a:tcPr>
                </a:tc>
                <a:tc>
                  <a:txBody>
                    <a:bodyPr/>
                    <a:lstStyle/>
                    <a:p>
                      <a:endParaRPr lang="de-DE" sz="2400" dirty="0"/>
                    </a:p>
                  </a:txBody>
                  <a:tcPr>
                    <a:solidFill>
                      <a:schemeClr val="accent1"/>
                    </a:solidFill>
                  </a:tcPr>
                </a:tc>
                <a:tc>
                  <a:txBody>
                    <a:bodyPr/>
                    <a:lstStyle/>
                    <a:p>
                      <a:endParaRPr lang="de-DE" sz="2400" dirty="0"/>
                    </a:p>
                  </a:txBody>
                  <a:tcPr>
                    <a:solidFill>
                      <a:srgbClr val="7030A0"/>
                    </a:solidFill>
                  </a:tcPr>
                </a:tc>
                <a:extLst>
                  <a:ext uri="{0D108BD9-81ED-4DB2-BD59-A6C34878D82A}">
                    <a16:rowId xmlns:a16="http://schemas.microsoft.com/office/drawing/2014/main" val="10001"/>
                  </a:ext>
                </a:extLst>
              </a:tr>
              <a:tr h="702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b="1" dirty="0"/>
                        <a:t>Konflikt:</a:t>
                      </a:r>
                    </a:p>
                    <a:p>
                      <a:r>
                        <a:rPr lang="de-DE" sz="2400" dirty="0"/>
                        <a:t>Emvita  10</a:t>
                      </a:r>
                    </a:p>
                  </a:txBody>
                  <a:tcPr/>
                </a:tc>
                <a:tc>
                  <a:txBody>
                    <a:bodyPr/>
                    <a:lstStyle/>
                    <a:p>
                      <a:r>
                        <a:rPr lang="de-DE" sz="2400" b="1" dirty="0">
                          <a:solidFill>
                            <a:schemeClr val="bg1"/>
                          </a:solidFill>
                        </a:rPr>
                        <a:t>Vital  50</a:t>
                      </a:r>
                    </a:p>
                  </a:txBody>
                  <a:tcPr>
                    <a:solidFill>
                      <a:schemeClr val="accent6">
                        <a:lumMod val="75000"/>
                      </a:schemeClr>
                    </a:solidFill>
                  </a:tcPr>
                </a:tc>
                <a:tc>
                  <a:txBody>
                    <a:bodyPr/>
                    <a:lstStyle/>
                    <a:p>
                      <a:r>
                        <a:rPr lang="de-DE" sz="2400" b="1" dirty="0">
                          <a:solidFill>
                            <a:schemeClr val="bg1"/>
                          </a:solidFill>
                        </a:rPr>
                        <a:t>Emotional 50</a:t>
                      </a:r>
                    </a:p>
                  </a:txBody>
                  <a:tcPr>
                    <a:solidFill>
                      <a:srgbClr val="FF0000"/>
                    </a:solidFill>
                  </a:tcPr>
                </a:tc>
                <a:tc>
                  <a:txBody>
                    <a:bodyPr/>
                    <a:lstStyle/>
                    <a:p>
                      <a:r>
                        <a:rPr lang="de-DE" sz="2400" b="1" dirty="0">
                          <a:solidFill>
                            <a:schemeClr val="bg1"/>
                          </a:solidFill>
                        </a:rPr>
                        <a:t>Mental 30</a:t>
                      </a:r>
                    </a:p>
                  </a:txBody>
                  <a:tcPr>
                    <a:solidFill>
                      <a:schemeClr val="accent1"/>
                    </a:solidFill>
                  </a:tcPr>
                </a:tc>
                <a:tc>
                  <a:txBody>
                    <a:bodyPr/>
                    <a:lstStyle/>
                    <a:p>
                      <a:r>
                        <a:rPr lang="de-DE" sz="2400" b="1" dirty="0">
                          <a:solidFill>
                            <a:schemeClr val="bg1"/>
                          </a:solidFill>
                        </a:rPr>
                        <a:t>Kausal 50</a:t>
                      </a:r>
                    </a:p>
                  </a:txBody>
                  <a:tcPr>
                    <a:solidFill>
                      <a:srgbClr val="7030A0"/>
                    </a:solidFill>
                  </a:tcPr>
                </a:tc>
                <a:extLst>
                  <a:ext uri="{0D108BD9-81ED-4DB2-BD59-A6C34878D82A}">
                    <a16:rowId xmlns:a16="http://schemas.microsoft.com/office/drawing/2014/main" val="10002"/>
                  </a:ext>
                </a:extLst>
              </a:tr>
              <a:tr h="702512">
                <a:tc>
                  <a:txBody>
                    <a:bodyPr/>
                    <a:lstStyle/>
                    <a:p>
                      <a:r>
                        <a:rPr lang="de-DE" sz="2400" dirty="0"/>
                        <a:t>30.6.15</a:t>
                      </a:r>
                    </a:p>
                  </a:txBody>
                  <a:tcPr/>
                </a:tc>
                <a:tc gridSpan="4">
                  <a:txBody>
                    <a:bodyPr/>
                    <a:lstStyle/>
                    <a:p>
                      <a:pPr rtl="0"/>
                      <a:r>
                        <a:rPr lang="de-DE" sz="2400" baseline="0" dirty="0"/>
                        <a:t>allgemeine Besserung , kein Heuschnupfen mehr, </a:t>
                      </a:r>
                      <a:r>
                        <a:rPr lang="de-DE" sz="2400" dirty="0">
                          <a:effectLst/>
                        </a:rPr>
                        <a:t>Zwischenzeitlich bei Dr. Volkmer gewesen immer</a:t>
                      </a:r>
                      <a:r>
                        <a:rPr lang="de-DE" sz="2400" baseline="0" dirty="0">
                          <a:effectLst/>
                        </a:rPr>
                        <a:t> noch  bei</a:t>
                      </a:r>
                      <a:r>
                        <a:rPr lang="de-DE" sz="2400" dirty="0">
                          <a:effectLst/>
                        </a:rPr>
                        <a:t> 15, 24, 27 </a:t>
                      </a:r>
                      <a:r>
                        <a:rPr lang="de-DE" sz="2400" dirty="0" err="1">
                          <a:effectLst/>
                        </a:rPr>
                        <a:t>Pulpitisverdacht</a:t>
                      </a:r>
                      <a:r>
                        <a:rPr lang="de-DE" sz="2400" dirty="0">
                          <a:effectLst/>
                        </a:rPr>
                        <a:t>, jedoch insgesamt weniger Temperaturempfindlichkeit, auch bei 15 und 24 deutlich besser;</a:t>
                      </a:r>
                      <a:endParaRPr lang="de-DE" sz="2400" dirty="0"/>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3"/>
                  </a:ext>
                </a:extLst>
              </a:tr>
              <a:tr h="702512">
                <a:tc>
                  <a:txBody>
                    <a:bodyPr/>
                    <a:lstStyle/>
                    <a:p>
                      <a:endParaRPr lang="de-DE" sz="2400" dirty="0"/>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err="1">
                          <a:effectLst/>
                        </a:rPr>
                        <a:t>Colonhydro</a:t>
                      </a:r>
                      <a:r>
                        <a:rPr lang="de-DE" sz="2400" dirty="0">
                          <a:effectLst/>
                        </a:rPr>
                        <a:t>-Therapie und Schröpfbehandlung ist durchgeführt worden;</a:t>
                      </a:r>
                      <a:endParaRPr lang="de-DE"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err="1"/>
                        <a:t>Vit</a:t>
                      </a:r>
                      <a:r>
                        <a:rPr lang="de-DE" sz="2400" dirty="0"/>
                        <a:t>. D-Hormonspiegel  jetzt bei 100-160 ng/ml, Dekristol abgesetzt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400" dirty="0"/>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13558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052" y="-238539"/>
            <a:ext cx="11062252" cy="1325563"/>
          </a:xfrm>
        </p:spPr>
        <p:txBody>
          <a:bodyPr/>
          <a:lstStyle/>
          <a:p>
            <a:r>
              <a:rPr lang="de-DE" sz="2800" b="1" dirty="0">
                <a:solidFill>
                  <a:prstClr val="black"/>
                </a:solidFill>
              </a:rPr>
              <a:t>Kasuistik 2 (4):  </a:t>
            </a:r>
            <a:r>
              <a:rPr lang="de-DE" sz="4000" dirty="0">
                <a:solidFill>
                  <a:prstClr val="black"/>
                </a:solidFill>
              </a:rPr>
              <a:t>ReBa-Test, Patient: Stefan B., geb. 30.4.61</a:t>
            </a:r>
            <a:endParaRPr lang="de-DE" dirty="0"/>
          </a:p>
        </p:txBody>
      </p:sp>
      <p:graphicFrame>
        <p:nvGraphicFramePr>
          <p:cNvPr id="3" name="Tabelle 2"/>
          <p:cNvGraphicFramePr>
            <a:graphicFrameLocks noGrp="1"/>
          </p:cNvGraphicFramePr>
          <p:nvPr>
            <p:extLst>
              <p:ext uri="{D42A27DB-BD31-4B8C-83A1-F6EECF244321}">
                <p14:modId xmlns:p14="http://schemas.microsoft.com/office/powerpoint/2010/main" val="2344021434"/>
              </p:ext>
            </p:extLst>
          </p:nvPr>
        </p:nvGraphicFramePr>
        <p:xfrm>
          <a:off x="398777" y="850089"/>
          <a:ext cx="11611086" cy="5760720"/>
        </p:xfrm>
        <a:graphic>
          <a:graphicData uri="http://schemas.openxmlformats.org/drawingml/2006/table">
            <a:tbl>
              <a:tblPr firstRow="1" bandRow="1">
                <a:tableStyleId>{5C22544A-7EE6-4342-B048-85BDC9FD1C3A}</a:tableStyleId>
              </a:tblPr>
              <a:tblGrid>
                <a:gridCol w="2045356">
                  <a:extLst>
                    <a:ext uri="{9D8B030D-6E8A-4147-A177-3AD203B41FA5}">
                      <a16:colId xmlns:a16="http://schemas.microsoft.com/office/drawing/2014/main" val="20000"/>
                    </a:ext>
                  </a:extLst>
                </a:gridCol>
                <a:gridCol w="2227995">
                  <a:extLst>
                    <a:ext uri="{9D8B030D-6E8A-4147-A177-3AD203B41FA5}">
                      <a16:colId xmlns:a16="http://schemas.microsoft.com/office/drawing/2014/main" val="20001"/>
                    </a:ext>
                  </a:extLst>
                </a:gridCol>
                <a:gridCol w="2445912">
                  <a:extLst>
                    <a:ext uri="{9D8B030D-6E8A-4147-A177-3AD203B41FA5}">
                      <a16:colId xmlns:a16="http://schemas.microsoft.com/office/drawing/2014/main" val="20002"/>
                    </a:ext>
                  </a:extLst>
                </a:gridCol>
                <a:gridCol w="2445911">
                  <a:extLst>
                    <a:ext uri="{9D8B030D-6E8A-4147-A177-3AD203B41FA5}">
                      <a16:colId xmlns:a16="http://schemas.microsoft.com/office/drawing/2014/main" val="20003"/>
                    </a:ext>
                  </a:extLst>
                </a:gridCol>
                <a:gridCol w="2445912">
                  <a:extLst>
                    <a:ext uri="{9D8B030D-6E8A-4147-A177-3AD203B41FA5}">
                      <a16:colId xmlns:a16="http://schemas.microsoft.com/office/drawing/2014/main" val="20004"/>
                    </a:ext>
                  </a:extLst>
                </a:gridCol>
              </a:tblGrid>
              <a:tr h="7788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t>30.06.15</a:t>
                      </a:r>
                    </a:p>
                    <a:p>
                      <a:r>
                        <a:rPr lang="de-DE" sz="2400" b="1" dirty="0">
                          <a:solidFill>
                            <a:schemeClr val="tx1"/>
                          </a:solidFill>
                        </a:rPr>
                        <a:t>Energiewerte</a:t>
                      </a:r>
                    </a:p>
                  </a:txBody>
                  <a:tcPr/>
                </a:tc>
                <a:tc>
                  <a:txBody>
                    <a:bodyPr/>
                    <a:lstStyle/>
                    <a:p>
                      <a:r>
                        <a:rPr lang="de-DE" sz="2400" dirty="0">
                          <a:solidFill>
                            <a:schemeClr val="bg1"/>
                          </a:solidFill>
                        </a:rPr>
                        <a:t>Vital 100</a:t>
                      </a:r>
                    </a:p>
                  </a:txBody>
                  <a:tcPr>
                    <a:solidFill>
                      <a:schemeClr val="accent6">
                        <a:lumMod val="75000"/>
                      </a:schemeClr>
                    </a:solidFill>
                  </a:tcPr>
                </a:tc>
                <a:tc>
                  <a:txBody>
                    <a:bodyPr/>
                    <a:lstStyle/>
                    <a:p>
                      <a:r>
                        <a:rPr lang="de-DE" sz="2400" dirty="0">
                          <a:solidFill>
                            <a:schemeClr val="bg1"/>
                          </a:solidFill>
                        </a:rPr>
                        <a:t>Emotional 100</a:t>
                      </a:r>
                    </a:p>
                  </a:txBody>
                  <a:tcPr>
                    <a:solidFill>
                      <a:srgbClr val="FF0000"/>
                    </a:solidFill>
                  </a:tcPr>
                </a:tc>
                <a:tc>
                  <a:txBody>
                    <a:bodyPr/>
                    <a:lstStyle/>
                    <a:p>
                      <a:r>
                        <a:rPr lang="de-DE" sz="2400" dirty="0">
                          <a:solidFill>
                            <a:schemeClr val="bg1"/>
                          </a:solidFill>
                        </a:rPr>
                        <a:t>Mental 100</a:t>
                      </a: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solidFill>
                            <a:schemeClr val="bg1"/>
                          </a:solidFill>
                        </a:rPr>
                        <a:t>Kausal 60</a:t>
                      </a:r>
                    </a:p>
                    <a:p>
                      <a:endParaRPr lang="de-DE" sz="2400" dirty="0"/>
                    </a:p>
                  </a:txBody>
                  <a:tcPr>
                    <a:solidFill>
                      <a:srgbClr val="7030A0"/>
                    </a:solidFill>
                  </a:tcPr>
                </a:tc>
                <a:extLst>
                  <a:ext uri="{0D108BD9-81ED-4DB2-BD59-A6C34878D82A}">
                    <a16:rowId xmlns:a16="http://schemas.microsoft.com/office/drawing/2014/main" val="10000"/>
                  </a:ext>
                </a:extLst>
              </a:tr>
              <a:tr h="432703">
                <a:tc>
                  <a:txBody>
                    <a:bodyPr/>
                    <a:lstStyle/>
                    <a:p>
                      <a:r>
                        <a:rPr lang="de-DE" sz="2400" dirty="0"/>
                        <a:t>Zellstufe: 3</a:t>
                      </a:r>
                    </a:p>
                  </a:txBody>
                  <a:tcPr/>
                </a:tc>
                <a:tc>
                  <a:txBody>
                    <a:bodyPr/>
                    <a:lstStyle/>
                    <a:p>
                      <a:endParaRPr lang="de-DE" sz="2400" b="1" dirty="0">
                        <a:solidFill>
                          <a:schemeClr val="bg1"/>
                        </a:solidFill>
                      </a:endParaRPr>
                    </a:p>
                  </a:txBody>
                  <a:tcPr>
                    <a:solidFill>
                      <a:schemeClr val="accent6">
                        <a:lumMod val="75000"/>
                      </a:schemeClr>
                    </a:solidFill>
                  </a:tcPr>
                </a:tc>
                <a:tc>
                  <a:txBody>
                    <a:bodyPr/>
                    <a:lstStyle/>
                    <a:p>
                      <a:endParaRPr lang="de-DE" sz="2400" dirty="0"/>
                    </a:p>
                  </a:txBody>
                  <a:tcPr>
                    <a:solidFill>
                      <a:srgbClr val="FF0000"/>
                    </a:solidFill>
                  </a:tcPr>
                </a:tc>
                <a:tc>
                  <a:txBody>
                    <a:bodyPr/>
                    <a:lstStyle/>
                    <a:p>
                      <a:endParaRPr lang="de-DE" sz="2400" dirty="0"/>
                    </a:p>
                  </a:txBody>
                  <a:tcPr>
                    <a:solidFill>
                      <a:schemeClr val="accent1"/>
                    </a:solidFill>
                  </a:tcPr>
                </a:tc>
                <a:tc>
                  <a:txBody>
                    <a:bodyPr/>
                    <a:lstStyle/>
                    <a:p>
                      <a:endParaRPr lang="de-DE" sz="2400" dirty="0"/>
                    </a:p>
                  </a:txBody>
                  <a:tcPr>
                    <a:solidFill>
                      <a:srgbClr val="7030A0"/>
                    </a:solidFill>
                  </a:tcPr>
                </a:tc>
                <a:extLst>
                  <a:ext uri="{0D108BD9-81ED-4DB2-BD59-A6C34878D82A}">
                    <a16:rowId xmlns:a16="http://schemas.microsoft.com/office/drawing/2014/main" val="10001"/>
                  </a:ext>
                </a:extLst>
              </a:tr>
              <a:tr h="7788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b="1" dirty="0"/>
                        <a:t>Konflikt:</a:t>
                      </a:r>
                    </a:p>
                    <a:p>
                      <a:r>
                        <a:rPr lang="de-DE" sz="2400" dirty="0"/>
                        <a:t>Emvita  16</a:t>
                      </a:r>
                    </a:p>
                  </a:txBody>
                  <a:tcPr/>
                </a:tc>
                <a:tc>
                  <a:txBody>
                    <a:bodyPr/>
                    <a:lstStyle/>
                    <a:p>
                      <a:r>
                        <a:rPr lang="de-DE" sz="2400" b="1" dirty="0">
                          <a:solidFill>
                            <a:schemeClr val="bg1"/>
                          </a:solidFill>
                        </a:rPr>
                        <a:t>Vital  50</a:t>
                      </a:r>
                    </a:p>
                  </a:txBody>
                  <a:tcPr>
                    <a:solidFill>
                      <a:schemeClr val="accent6">
                        <a:lumMod val="75000"/>
                      </a:schemeClr>
                    </a:solidFill>
                  </a:tcPr>
                </a:tc>
                <a:tc>
                  <a:txBody>
                    <a:bodyPr/>
                    <a:lstStyle/>
                    <a:p>
                      <a:r>
                        <a:rPr lang="de-DE" sz="2400" b="1" dirty="0">
                          <a:solidFill>
                            <a:schemeClr val="bg1"/>
                          </a:solidFill>
                        </a:rPr>
                        <a:t>Emotional 50</a:t>
                      </a:r>
                    </a:p>
                  </a:txBody>
                  <a:tcPr>
                    <a:solidFill>
                      <a:srgbClr val="FF0000"/>
                    </a:solidFill>
                  </a:tcPr>
                </a:tc>
                <a:tc>
                  <a:txBody>
                    <a:bodyPr/>
                    <a:lstStyle/>
                    <a:p>
                      <a:r>
                        <a:rPr lang="de-DE" sz="2400" b="1" dirty="0">
                          <a:solidFill>
                            <a:schemeClr val="bg1"/>
                          </a:solidFill>
                        </a:rPr>
                        <a:t>Mental 40</a:t>
                      </a: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solidFill>
                            <a:schemeClr val="bg1"/>
                          </a:solidFill>
                        </a:rPr>
                        <a:t>Kausal 50</a:t>
                      </a:r>
                    </a:p>
                    <a:p>
                      <a:endParaRPr lang="de-DE" sz="2400" dirty="0"/>
                    </a:p>
                  </a:txBody>
                  <a:tcPr>
                    <a:solidFill>
                      <a:srgbClr val="7030A0"/>
                    </a:solidFill>
                  </a:tcPr>
                </a:tc>
                <a:extLst>
                  <a:ext uri="{0D108BD9-81ED-4DB2-BD59-A6C34878D82A}">
                    <a16:rowId xmlns:a16="http://schemas.microsoft.com/office/drawing/2014/main" val="10002"/>
                  </a:ext>
                </a:extLst>
              </a:tr>
              <a:tr h="778866">
                <a:tc>
                  <a:txBody>
                    <a:bodyPr/>
                    <a:lstStyle/>
                    <a:p>
                      <a:r>
                        <a:rPr lang="de-DE" sz="2400" dirty="0"/>
                        <a:t>9.11.15</a:t>
                      </a:r>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t>Inlay  an 24  hatte  sich gelöst,  normale Vitalität vorhanden!</a:t>
                      </a:r>
                      <a:r>
                        <a:rPr lang="de-DE" sz="2400" baseline="0" dirty="0"/>
                        <a:t> </a:t>
                      </a:r>
                      <a:r>
                        <a:rPr lang="de-DE" sz="2400" baseline="0" dirty="0" err="1"/>
                        <a:t>Pulpitisverdacht</a:t>
                      </a:r>
                      <a:r>
                        <a:rPr lang="de-DE" sz="2400" baseline="0" dirty="0"/>
                        <a:t> klinisch nicht  bestätigt. </a:t>
                      </a:r>
                      <a:r>
                        <a:rPr lang="de-DE" sz="2400" baseline="0" dirty="0" err="1"/>
                        <a:t>Rezementierung</a:t>
                      </a:r>
                      <a:endParaRPr lang="de-DE" sz="2400" dirty="0"/>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3"/>
                  </a:ext>
                </a:extLst>
              </a:tr>
              <a:tr h="778866">
                <a:tc>
                  <a:txBody>
                    <a:bodyPr/>
                    <a:lstStyle/>
                    <a:p>
                      <a:r>
                        <a:rPr lang="de-DE" sz="2400" dirty="0"/>
                        <a:t>12 / 2015 – Herbst 2016</a:t>
                      </a:r>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t>Bei 24, 25  Versorgung  der   keilförmigen</a:t>
                      </a:r>
                      <a:r>
                        <a:rPr lang="de-DE" sz="2400" baseline="0" dirty="0"/>
                        <a:t> Defekte , </a:t>
                      </a:r>
                      <a:r>
                        <a:rPr lang="de-DE" sz="2400" dirty="0"/>
                        <a:t>Zahn 36  wird  mit  einer  Krone  versorgt, Implantate  bei 16 und 47 gesetzt</a:t>
                      </a:r>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r h="1125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effectLst/>
                        </a:rPr>
                        <a:t>11.1. 2017: </a:t>
                      </a:r>
                    </a:p>
                    <a:p>
                      <a:endParaRPr lang="de-DE" sz="2400" dirty="0"/>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effectLst/>
                        </a:rPr>
                        <a:t>keine Beschwerden mit den Zähnen 24 und 25, keine Temperatur-empfindlichkeit mehr; kein Tinnitus, phasenweise leichte Ohrgeräusche, keine Gelenkbeschwerden, Heuschnupfen: rückläufig</a:t>
                      </a:r>
                      <a:endParaRPr lang="de-DE" sz="2400" dirty="0"/>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5"/>
                  </a:ext>
                </a:extLst>
              </a:tr>
              <a:tr h="778866">
                <a:tc>
                  <a:txBody>
                    <a:bodyPr/>
                    <a:lstStyle/>
                    <a:p>
                      <a:r>
                        <a:rPr lang="de-DE" sz="2400" dirty="0"/>
                        <a:t>3 /2017 </a:t>
                      </a:r>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err="1"/>
                        <a:t>Bleaching</a:t>
                      </a:r>
                      <a:r>
                        <a:rPr lang="de-DE" sz="2400" dirty="0"/>
                        <a:t> durchgeführt,</a:t>
                      </a:r>
                      <a:r>
                        <a:rPr lang="de-DE" sz="2400" baseline="0" dirty="0"/>
                        <a:t> Temperaturempfindlichkeit bemerkbar , aber  tolerierbar und  nur  vorübergehend.</a:t>
                      </a:r>
                      <a:endParaRPr lang="de-DE" sz="2400" dirty="0"/>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6"/>
                  </a:ext>
                </a:extLst>
              </a:tr>
            </a:tbl>
          </a:graphicData>
        </a:graphic>
      </p:graphicFrame>
      <p:sp>
        <p:nvSpPr>
          <p:cNvPr id="4" name="Pfeil: nach rechts 3"/>
          <p:cNvSpPr/>
          <p:nvPr/>
        </p:nvSpPr>
        <p:spPr>
          <a:xfrm>
            <a:off x="800100" y="3441700"/>
            <a:ext cx="1511300" cy="19580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425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8828" y="-757930"/>
            <a:ext cx="11909888" cy="3147840"/>
          </a:xfrm>
        </p:spPr>
        <p:txBody>
          <a:bodyPr>
            <a:noAutofit/>
          </a:bodyPr>
          <a:lstStyle/>
          <a:p>
            <a:r>
              <a:rPr lang="de-DE" sz="2800" b="1" dirty="0">
                <a:latin typeface="+mn-lt"/>
              </a:rPr>
              <a:t>Kasuistik 3 (1):  </a:t>
            </a:r>
            <a:r>
              <a:rPr lang="en-US" sz="2400" dirty="0">
                <a:latin typeface="+mn-lt"/>
              </a:rPr>
              <a:t>Frau Hannelore M., </a:t>
            </a:r>
            <a:r>
              <a:rPr lang="en-US" sz="2400" dirty="0" err="1">
                <a:latin typeface="+mn-lt"/>
              </a:rPr>
              <a:t>geb</a:t>
            </a:r>
            <a:r>
              <a:rPr lang="en-US" sz="2400" dirty="0">
                <a:latin typeface="+mn-lt"/>
              </a:rPr>
              <a:t>. 17.9.34: </a:t>
            </a:r>
            <a:r>
              <a:rPr lang="en-US" sz="2400" dirty="0" err="1">
                <a:latin typeface="+mn-lt"/>
              </a:rPr>
              <a:t>pulpitische</a:t>
            </a:r>
            <a:r>
              <a:rPr lang="en-US" sz="2400" dirty="0">
                <a:latin typeface="+mn-lt"/>
              </a:rPr>
              <a:t> </a:t>
            </a:r>
            <a:r>
              <a:rPr lang="en-US" sz="2400" dirty="0" err="1">
                <a:latin typeface="+mn-lt"/>
              </a:rPr>
              <a:t>Beschwerden</a:t>
            </a:r>
            <a:r>
              <a:rPr lang="en-US" sz="2400" dirty="0">
                <a:latin typeface="+mn-lt"/>
              </a:rPr>
              <a:t> </a:t>
            </a:r>
            <a:r>
              <a:rPr lang="en-US" sz="2400" dirty="0" err="1">
                <a:latin typeface="+mn-lt"/>
              </a:rPr>
              <a:t>bei</a:t>
            </a:r>
            <a:r>
              <a:rPr lang="en-US" sz="2400" dirty="0">
                <a:latin typeface="+mn-lt"/>
              </a:rPr>
              <a:t> Zahn  24, 25</a:t>
            </a:r>
            <a:br>
              <a:rPr lang="en-US" sz="2400" dirty="0">
                <a:latin typeface="+mn-lt"/>
              </a:rPr>
            </a:br>
            <a:br>
              <a:rPr lang="en-US" sz="2400" dirty="0">
                <a:latin typeface="+mn-lt"/>
              </a:rPr>
            </a:br>
            <a:br>
              <a:rPr lang="en-US" sz="2400" dirty="0">
                <a:latin typeface="+mn-lt"/>
              </a:rPr>
            </a:br>
            <a:endParaRPr lang="de-DE" sz="2400" dirty="0">
              <a:latin typeface="+mn-lt"/>
            </a:endParaRPr>
          </a:p>
        </p:txBody>
      </p:sp>
      <p:graphicFrame>
        <p:nvGraphicFramePr>
          <p:cNvPr id="3" name="Tabelle 2"/>
          <p:cNvGraphicFramePr>
            <a:graphicFrameLocks noGrp="1"/>
          </p:cNvGraphicFramePr>
          <p:nvPr>
            <p:extLst>
              <p:ext uri="{D42A27DB-BD31-4B8C-83A1-F6EECF244321}">
                <p14:modId xmlns:p14="http://schemas.microsoft.com/office/powerpoint/2010/main" val="3855607"/>
              </p:ext>
            </p:extLst>
          </p:nvPr>
        </p:nvGraphicFramePr>
        <p:xfrm>
          <a:off x="190650" y="554312"/>
          <a:ext cx="11893977" cy="886402"/>
        </p:xfrm>
        <a:graphic>
          <a:graphicData uri="http://schemas.openxmlformats.org/drawingml/2006/table">
            <a:tbl>
              <a:tblPr firstRow="1" bandRow="1">
                <a:tableStyleId>{5C22544A-7EE6-4342-B048-85BDC9FD1C3A}</a:tableStyleId>
              </a:tblPr>
              <a:tblGrid>
                <a:gridCol w="2204680">
                  <a:extLst>
                    <a:ext uri="{9D8B030D-6E8A-4147-A177-3AD203B41FA5}">
                      <a16:colId xmlns:a16="http://schemas.microsoft.com/office/drawing/2014/main" val="3881725618"/>
                    </a:ext>
                  </a:extLst>
                </a:gridCol>
                <a:gridCol w="9689297">
                  <a:extLst>
                    <a:ext uri="{9D8B030D-6E8A-4147-A177-3AD203B41FA5}">
                      <a16:colId xmlns:a16="http://schemas.microsoft.com/office/drawing/2014/main" val="1220212550"/>
                    </a:ext>
                  </a:extLst>
                </a:gridCol>
              </a:tblGrid>
              <a:tr h="886402">
                <a:tc>
                  <a:txBody>
                    <a:bodyPr/>
                    <a:lstStyle/>
                    <a:p>
                      <a:r>
                        <a:rPr lang="en-US" sz="2400" b="0" baseline="0" dirty="0">
                          <a:solidFill>
                            <a:schemeClr val="tx1"/>
                          </a:solidFill>
                          <a:latin typeface="+mn-lt"/>
                        </a:rPr>
                        <a:t>15.10. 1999</a:t>
                      </a:r>
                      <a:endParaRPr lang="de-DE" sz="2400" b="0" baseline="0" dirty="0">
                        <a:solidFill>
                          <a:schemeClr val="tx1"/>
                        </a:solidFill>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baseline="0" dirty="0" err="1">
                          <a:solidFill>
                            <a:schemeClr val="tx1"/>
                          </a:solidFill>
                          <a:latin typeface="+mn-lt"/>
                        </a:rPr>
                        <a:t>Erstkontakt</a:t>
                      </a:r>
                      <a:r>
                        <a:rPr lang="en-US" sz="2400" b="0" baseline="0" dirty="0">
                          <a:solidFill>
                            <a:schemeClr val="tx1"/>
                          </a:solidFill>
                          <a:latin typeface="+mn-lt"/>
                        </a:rPr>
                        <a:t>, </a:t>
                      </a:r>
                      <a:r>
                        <a:rPr lang="en-US" sz="2400" b="0" baseline="0" dirty="0" err="1">
                          <a:solidFill>
                            <a:schemeClr val="tx1"/>
                          </a:solidFill>
                          <a:latin typeface="+mn-lt"/>
                        </a:rPr>
                        <a:t>pulpitische</a:t>
                      </a:r>
                      <a:r>
                        <a:rPr lang="en-US" sz="2400" b="0" baseline="0" dirty="0">
                          <a:solidFill>
                            <a:schemeClr val="tx1"/>
                          </a:solidFill>
                          <a:latin typeface="+mn-lt"/>
                        </a:rPr>
                        <a:t> </a:t>
                      </a:r>
                      <a:r>
                        <a:rPr lang="en-US" sz="2400" b="0" baseline="0" dirty="0" err="1">
                          <a:solidFill>
                            <a:schemeClr val="tx1"/>
                          </a:solidFill>
                          <a:latin typeface="+mn-lt"/>
                        </a:rPr>
                        <a:t>Beschwerden</a:t>
                      </a:r>
                      <a:r>
                        <a:rPr lang="en-US" sz="2400" b="0" baseline="0" dirty="0">
                          <a:solidFill>
                            <a:schemeClr val="tx1"/>
                          </a:solidFill>
                          <a:latin typeface="+mn-lt"/>
                        </a:rPr>
                        <a:t> </a:t>
                      </a:r>
                      <a:r>
                        <a:rPr lang="en-US" sz="2400" b="0" baseline="0" dirty="0" err="1">
                          <a:solidFill>
                            <a:schemeClr val="tx1"/>
                          </a:solidFill>
                          <a:latin typeface="+mn-lt"/>
                        </a:rPr>
                        <a:t>bei</a:t>
                      </a:r>
                      <a:r>
                        <a:rPr lang="en-US" sz="2400" b="0" baseline="0" dirty="0">
                          <a:solidFill>
                            <a:schemeClr val="tx1"/>
                          </a:solidFill>
                          <a:latin typeface="+mn-lt"/>
                        </a:rPr>
                        <a:t> Zahn  24, 25, </a:t>
                      </a:r>
                      <a:r>
                        <a:rPr lang="en-US" sz="2400" b="0" baseline="0" dirty="0" err="1">
                          <a:solidFill>
                            <a:schemeClr val="tx1"/>
                          </a:solidFill>
                          <a:latin typeface="+mn-lt"/>
                        </a:rPr>
                        <a:t>Okklusionstrauma</a:t>
                      </a:r>
                      <a:r>
                        <a:rPr lang="en-US" sz="2400" b="0" baseline="0" dirty="0">
                          <a:solidFill>
                            <a:schemeClr val="tx1"/>
                          </a:solidFill>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baseline="0" dirty="0" err="1">
                          <a:solidFill>
                            <a:schemeClr val="tx1"/>
                          </a:solidFill>
                          <a:latin typeface="+mn-lt"/>
                        </a:rPr>
                        <a:t>vorgängig</a:t>
                      </a:r>
                      <a:r>
                        <a:rPr lang="en-US" sz="2400" b="0" baseline="0" dirty="0">
                          <a:solidFill>
                            <a:schemeClr val="tx1"/>
                          </a:solidFill>
                          <a:latin typeface="+mn-lt"/>
                        </a:rPr>
                        <a:t> </a:t>
                      </a:r>
                      <a:r>
                        <a:rPr lang="en-US" sz="2400" b="0" baseline="0" dirty="0" err="1">
                          <a:solidFill>
                            <a:schemeClr val="tx1"/>
                          </a:solidFill>
                          <a:latin typeface="+mn-lt"/>
                        </a:rPr>
                        <a:t>jahrelang</a:t>
                      </a:r>
                      <a:r>
                        <a:rPr lang="en-US" sz="2400" b="0" baseline="0" dirty="0">
                          <a:solidFill>
                            <a:schemeClr val="tx1"/>
                          </a:solidFill>
                          <a:latin typeface="+mn-lt"/>
                        </a:rPr>
                        <a:t>  Rhinitis  sicca.</a:t>
                      </a:r>
                    </a:p>
                  </a:txBody>
                  <a:tcPr>
                    <a:solidFill>
                      <a:schemeClr val="accent1">
                        <a:lumMod val="20000"/>
                        <a:lumOff val="80000"/>
                      </a:schemeClr>
                    </a:solidFill>
                  </a:tcPr>
                </a:tc>
                <a:extLst>
                  <a:ext uri="{0D108BD9-81ED-4DB2-BD59-A6C34878D82A}">
                    <a16:rowId xmlns:a16="http://schemas.microsoft.com/office/drawing/2014/main" val="1362701106"/>
                  </a:ext>
                </a:extLst>
              </a:tr>
            </a:tbl>
          </a:graphicData>
        </a:graphic>
      </p:graphicFrame>
      <p:graphicFrame>
        <p:nvGraphicFramePr>
          <p:cNvPr id="4" name="Tabelle 3"/>
          <p:cNvGraphicFramePr>
            <a:graphicFrameLocks noGrp="1"/>
          </p:cNvGraphicFramePr>
          <p:nvPr>
            <p:extLst>
              <p:ext uri="{D42A27DB-BD31-4B8C-83A1-F6EECF244321}">
                <p14:modId xmlns:p14="http://schemas.microsoft.com/office/powerpoint/2010/main" val="3872396611"/>
              </p:ext>
            </p:extLst>
          </p:nvPr>
        </p:nvGraphicFramePr>
        <p:xfrm>
          <a:off x="190650" y="1440714"/>
          <a:ext cx="11909888" cy="1188720"/>
        </p:xfrm>
        <a:graphic>
          <a:graphicData uri="http://schemas.openxmlformats.org/drawingml/2006/table">
            <a:tbl>
              <a:tblPr firstRow="1" bandRow="1">
                <a:tableStyleId>{5C22544A-7EE6-4342-B048-85BDC9FD1C3A}</a:tableStyleId>
              </a:tblPr>
              <a:tblGrid>
                <a:gridCol w="2194741">
                  <a:extLst>
                    <a:ext uri="{9D8B030D-6E8A-4147-A177-3AD203B41FA5}">
                      <a16:colId xmlns:a16="http://schemas.microsoft.com/office/drawing/2014/main" val="3508890285"/>
                    </a:ext>
                  </a:extLst>
                </a:gridCol>
                <a:gridCol w="9715147">
                  <a:extLst>
                    <a:ext uri="{9D8B030D-6E8A-4147-A177-3AD203B41FA5}">
                      <a16:colId xmlns:a16="http://schemas.microsoft.com/office/drawing/2014/main" val="1668867714"/>
                    </a:ext>
                  </a:extLst>
                </a:gridCol>
              </a:tblGrid>
              <a:tr h="1184087">
                <a:tc>
                  <a:txBody>
                    <a:bodyPr/>
                    <a:lstStyle/>
                    <a:p>
                      <a:endParaRPr lang="de-DE" sz="2400" dirty="0">
                        <a:solidFill>
                          <a:schemeClr val="tx1"/>
                        </a:solidFill>
                      </a:endParaRP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0" dirty="0" err="1">
                          <a:solidFill>
                            <a:schemeClr val="tx1"/>
                          </a:solidFill>
                          <a:effectLst/>
                        </a:rPr>
                        <a:t>Vegatest</a:t>
                      </a:r>
                      <a:r>
                        <a:rPr lang="de-DE" sz="2400" b="0" dirty="0">
                          <a:solidFill>
                            <a:schemeClr val="tx1"/>
                          </a:solidFill>
                          <a:effectLst/>
                        </a:rPr>
                        <a:t>: Zahn 24 BI 20,  Zahn 25  BI 20, </a:t>
                      </a:r>
                      <a:r>
                        <a:rPr lang="de-DE" sz="2400" b="0" dirty="0" err="1">
                          <a:solidFill>
                            <a:schemeClr val="tx1"/>
                          </a:solidFill>
                          <a:effectLst/>
                        </a:rPr>
                        <a:t>Nosode</a:t>
                      </a:r>
                      <a:r>
                        <a:rPr lang="de-DE" sz="2400" b="0" dirty="0">
                          <a:solidFill>
                            <a:schemeClr val="tx1"/>
                          </a:solidFill>
                          <a:effectLst/>
                        </a:rPr>
                        <a:t> chronische Pulpitis  BI 12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b="0" dirty="0">
                          <a:solidFill>
                            <a:schemeClr val="tx1"/>
                          </a:solidFill>
                          <a:effectLst/>
                        </a:rPr>
                        <a:t>Therapie:  IH mit  </a:t>
                      </a:r>
                      <a:r>
                        <a:rPr lang="de-DE" sz="2400" b="0" dirty="0" err="1">
                          <a:solidFill>
                            <a:schemeClr val="tx1"/>
                          </a:solidFill>
                          <a:effectLst/>
                        </a:rPr>
                        <a:t>Lymphomyosot</a:t>
                      </a:r>
                      <a:r>
                        <a:rPr lang="de-DE" sz="2400" b="0" dirty="0">
                          <a:solidFill>
                            <a:schemeClr val="tx1"/>
                          </a:solidFill>
                          <a:effectLst/>
                        </a:rPr>
                        <a:t>, </a:t>
                      </a:r>
                      <a:r>
                        <a:rPr lang="de-DE" sz="2400" b="0" dirty="0" err="1">
                          <a:solidFill>
                            <a:schemeClr val="tx1"/>
                          </a:solidFill>
                          <a:effectLst/>
                        </a:rPr>
                        <a:t>Sanuvis</a:t>
                      </a:r>
                      <a:r>
                        <a:rPr lang="de-DE" sz="2400" b="0" dirty="0">
                          <a:solidFill>
                            <a:schemeClr val="tx1"/>
                          </a:solidFill>
                          <a:effectLst/>
                        </a:rPr>
                        <a:t>, </a:t>
                      </a:r>
                      <a:r>
                        <a:rPr lang="de-DE" sz="2400" b="0" dirty="0" err="1">
                          <a:solidFill>
                            <a:schemeClr val="tx1"/>
                          </a:solidFill>
                          <a:effectLst/>
                        </a:rPr>
                        <a:t>Mucokehl</a:t>
                      </a:r>
                      <a:r>
                        <a:rPr lang="de-DE" sz="2400" b="0" dirty="0">
                          <a:solidFill>
                            <a:schemeClr val="tx1"/>
                          </a:solidFill>
                          <a:effectLst/>
                        </a:rPr>
                        <a:t> D5, Pulpa </a:t>
                      </a:r>
                      <a:r>
                        <a:rPr lang="de-DE" sz="2400" b="0" dirty="0" err="1">
                          <a:solidFill>
                            <a:schemeClr val="tx1"/>
                          </a:solidFill>
                          <a:effectLst/>
                        </a:rPr>
                        <a:t>dentis</a:t>
                      </a:r>
                      <a:r>
                        <a:rPr lang="de-DE" sz="2400" b="0" dirty="0">
                          <a:solidFill>
                            <a:schemeClr val="tx1"/>
                          </a:solidFill>
                          <a:effectLst/>
                        </a:rPr>
                        <a:t> </a:t>
                      </a:r>
                      <a:r>
                        <a:rPr lang="de-DE" sz="2400" b="0" dirty="0" err="1">
                          <a:solidFill>
                            <a:schemeClr val="tx1"/>
                          </a:solidFill>
                          <a:effectLst/>
                        </a:rPr>
                        <a:t>Injeel</a:t>
                      </a:r>
                      <a:r>
                        <a:rPr lang="de-DE" sz="2400" b="0" dirty="0">
                          <a:solidFill>
                            <a:schemeClr val="tx1"/>
                          </a:solidFill>
                          <a:effectLst/>
                        </a:rPr>
                        <a:t>, </a:t>
                      </a:r>
                      <a:r>
                        <a:rPr lang="de-DE" sz="2400" b="0" dirty="0" err="1">
                          <a:solidFill>
                            <a:schemeClr val="tx1"/>
                          </a:solidFill>
                          <a:effectLst/>
                        </a:rPr>
                        <a:t>Mucosa</a:t>
                      </a:r>
                      <a:r>
                        <a:rPr lang="de-DE" sz="2400" b="0" dirty="0">
                          <a:solidFill>
                            <a:schemeClr val="tx1"/>
                          </a:solidFill>
                          <a:effectLst/>
                        </a:rPr>
                        <a:t> </a:t>
                      </a:r>
                      <a:r>
                        <a:rPr lang="de-DE" sz="2400" b="0" dirty="0" err="1">
                          <a:solidFill>
                            <a:schemeClr val="tx1"/>
                          </a:solidFill>
                          <a:effectLst/>
                        </a:rPr>
                        <a:t>comp.</a:t>
                      </a:r>
                      <a:endParaRPr lang="de-DE" sz="2400"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294065218"/>
                  </a:ext>
                </a:extLst>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409618838"/>
              </p:ext>
            </p:extLst>
          </p:nvPr>
        </p:nvGraphicFramePr>
        <p:xfrm>
          <a:off x="190650" y="2632523"/>
          <a:ext cx="11909890" cy="1188720"/>
        </p:xfrm>
        <a:graphic>
          <a:graphicData uri="http://schemas.openxmlformats.org/drawingml/2006/table">
            <a:tbl>
              <a:tblPr firstRow="1" bandRow="1">
                <a:tableStyleId>{5C22544A-7EE6-4342-B048-85BDC9FD1C3A}</a:tableStyleId>
              </a:tblPr>
              <a:tblGrid>
                <a:gridCol w="2214620">
                  <a:extLst>
                    <a:ext uri="{9D8B030D-6E8A-4147-A177-3AD203B41FA5}">
                      <a16:colId xmlns:a16="http://schemas.microsoft.com/office/drawing/2014/main" val="3323562542"/>
                    </a:ext>
                  </a:extLst>
                </a:gridCol>
                <a:gridCol w="9695270">
                  <a:extLst>
                    <a:ext uri="{9D8B030D-6E8A-4147-A177-3AD203B41FA5}">
                      <a16:colId xmlns:a16="http://schemas.microsoft.com/office/drawing/2014/main" val="247057955"/>
                    </a:ext>
                  </a:extLst>
                </a:gridCol>
              </a:tblGrid>
              <a:tr h="1179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0" dirty="0">
                          <a:solidFill>
                            <a:schemeClr val="tx1"/>
                          </a:solidFill>
                        </a:rPr>
                        <a:t>26.10.9, 4.11.99</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b="0" dirty="0">
                          <a:solidFill>
                            <a:schemeClr val="tx1"/>
                          </a:solidFill>
                        </a:rPr>
                        <a:t>2.2.00, 14.3., 11.5., 6.9.</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solidFill>
                            <a:schemeClr val="tx1"/>
                          </a:solidFill>
                          <a:effectLst/>
                        </a:rPr>
                        <a:t>Heilinjektionen</a:t>
                      </a:r>
                      <a:r>
                        <a:rPr lang="de-DE" sz="2400" b="0" dirty="0">
                          <a:solidFill>
                            <a:schemeClr val="tx1"/>
                          </a:solidFill>
                          <a:effectLst/>
                        </a:rPr>
                        <a:t> u.a. mit Pulpa </a:t>
                      </a:r>
                      <a:r>
                        <a:rPr lang="de-DE" sz="2400" b="0" dirty="0" err="1">
                          <a:solidFill>
                            <a:schemeClr val="tx1"/>
                          </a:solidFill>
                          <a:effectLst/>
                        </a:rPr>
                        <a:t>dentis</a:t>
                      </a:r>
                      <a:r>
                        <a:rPr lang="de-DE" sz="2400" b="0" dirty="0">
                          <a:solidFill>
                            <a:schemeClr val="tx1"/>
                          </a:solidFill>
                          <a:effectLst/>
                        </a:rPr>
                        <a:t> </a:t>
                      </a:r>
                      <a:r>
                        <a:rPr lang="de-DE" sz="2400" b="0" dirty="0" err="1">
                          <a:solidFill>
                            <a:schemeClr val="tx1"/>
                          </a:solidFill>
                          <a:effectLst/>
                        </a:rPr>
                        <a:t>Injeel</a:t>
                      </a:r>
                      <a:r>
                        <a:rPr lang="de-DE" sz="2400" b="0" dirty="0">
                          <a:solidFill>
                            <a:schemeClr val="tx1"/>
                          </a:solidFill>
                          <a:effectLst/>
                        </a:rPr>
                        <a:t> forte,  Coenzym </a:t>
                      </a:r>
                      <a:r>
                        <a:rPr lang="de-DE" sz="2400" b="0" dirty="0" err="1">
                          <a:solidFill>
                            <a:schemeClr val="tx1"/>
                          </a:solidFill>
                          <a:effectLst/>
                        </a:rPr>
                        <a:t>comp.</a:t>
                      </a:r>
                      <a:r>
                        <a:rPr lang="de-DE" sz="2400" b="0" dirty="0">
                          <a:solidFill>
                            <a:schemeClr val="tx1"/>
                          </a:solidFill>
                          <a:effectLst/>
                        </a:rPr>
                        <a:t>, </a:t>
                      </a:r>
                      <a:r>
                        <a:rPr lang="de-DE" sz="2400" b="0" dirty="0" err="1">
                          <a:solidFill>
                            <a:schemeClr val="tx1"/>
                          </a:solidFill>
                          <a:effectLst/>
                        </a:rPr>
                        <a:t>Mucosa</a:t>
                      </a:r>
                      <a:r>
                        <a:rPr lang="de-DE" sz="2400" b="0" dirty="0">
                          <a:solidFill>
                            <a:schemeClr val="tx1"/>
                          </a:solidFill>
                          <a:effectLst/>
                        </a:rPr>
                        <a:t> </a:t>
                      </a:r>
                      <a:r>
                        <a:rPr lang="de-DE" sz="2400" b="0" dirty="0" err="1">
                          <a:solidFill>
                            <a:schemeClr val="tx1"/>
                          </a:solidFill>
                          <a:effectLst/>
                        </a:rPr>
                        <a:t>comp.</a:t>
                      </a:r>
                      <a:r>
                        <a:rPr lang="de-DE" sz="2400" b="0" dirty="0">
                          <a:solidFill>
                            <a:schemeClr val="tx1"/>
                          </a:solidFill>
                          <a:effectLst/>
                        </a:rPr>
                        <a:t>, </a:t>
                      </a:r>
                      <a:r>
                        <a:rPr lang="de-DE" sz="2400" b="0" dirty="0" err="1">
                          <a:solidFill>
                            <a:schemeClr val="tx1"/>
                          </a:solidFill>
                          <a:effectLst/>
                        </a:rPr>
                        <a:t>Notakehl</a:t>
                      </a:r>
                      <a:r>
                        <a:rPr lang="de-DE" sz="2400" b="0" dirty="0">
                          <a:solidFill>
                            <a:schemeClr val="tx1"/>
                          </a:solidFill>
                          <a:effectLst/>
                        </a:rPr>
                        <a:t> D5, </a:t>
                      </a:r>
                      <a:r>
                        <a:rPr lang="de-DE" sz="2400" b="0" dirty="0" err="1">
                          <a:solidFill>
                            <a:schemeClr val="tx1"/>
                          </a:solidFill>
                          <a:effectLst/>
                        </a:rPr>
                        <a:t>Mucokehl</a:t>
                      </a:r>
                      <a:r>
                        <a:rPr lang="de-DE" sz="2400" b="0" dirty="0">
                          <a:solidFill>
                            <a:schemeClr val="tx1"/>
                          </a:solidFill>
                          <a:effectLst/>
                        </a:rPr>
                        <a:t> D5, </a:t>
                      </a:r>
                      <a:r>
                        <a:rPr lang="de-DE" sz="2400" b="0" dirty="0" err="1">
                          <a:solidFill>
                            <a:schemeClr val="tx1"/>
                          </a:solidFill>
                          <a:effectLst/>
                        </a:rPr>
                        <a:t>Euphorbium</a:t>
                      </a:r>
                      <a:r>
                        <a:rPr lang="de-DE" sz="2400" b="0" dirty="0">
                          <a:solidFill>
                            <a:schemeClr val="tx1"/>
                          </a:solidFill>
                          <a:effectLst/>
                        </a:rPr>
                        <a:t> </a:t>
                      </a:r>
                      <a:r>
                        <a:rPr lang="de-DE" sz="2400" b="0" dirty="0" err="1">
                          <a:solidFill>
                            <a:schemeClr val="tx1"/>
                          </a:solidFill>
                          <a:effectLst/>
                        </a:rPr>
                        <a:t>comp.</a:t>
                      </a:r>
                      <a:r>
                        <a:rPr lang="de-DE" sz="2400" b="0" dirty="0">
                          <a:solidFill>
                            <a:schemeClr val="tx1"/>
                          </a:solidFill>
                          <a:effectLst/>
                        </a:rPr>
                        <a:t>, </a:t>
                      </a:r>
                      <a:r>
                        <a:rPr lang="de-DE" sz="2400" b="0" dirty="0" err="1">
                          <a:solidFill>
                            <a:schemeClr val="tx1"/>
                          </a:solidFill>
                          <a:effectLst/>
                        </a:rPr>
                        <a:t>Pefrakehl</a:t>
                      </a:r>
                      <a:r>
                        <a:rPr lang="de-DE" sz="2400" b="0" dirty="0">
                          <a:solidFill>
                            <a:schemeClr val="tx1"/>
                          </a:solidFill>
                          <a:effectLst/>
                        </a:rPr>
                        <a:t> D5, </a:t>
                      </a:r>
                      <a:r>
                        <a:rPr lang="de-DE" sz="2400" b="0" dirty="0" err="1">
                          <a:solidFill>
                            <a:schemeClr val="tx1"/>
                          </a:solidFill>
                          <a:effectLst/>
                        </a:rPr>
                        <a:t>Rufebran</a:t>
                      </a:r>
                      <a:r>
                        <a:rPr lang="de-DE" sz="2400" b="0" dirty="0">
                          <a:solidFill>
                            <a:schemeClr val="tx1"/>
                          </a:solidFill>
                          <a:effectLst/>
                        </a:rPr>
                        <a:t> 9N, </a:t>
                      </a:r>
                      <a:r>
                        <a:rPr lang="de-DE" sz="2400" b="0" dirty="0" err="1">
                          <a:solidFill>
                            <a:schemeClr val="tx1"/>
                          </a:solidFill>
                          <a:effectLst/>
                        </a:rPr>
                        <a:t>NeyPulpin</a:t>
                      </a:r>
                      <a:r>
                        <a:rPr lang="de-DE" sz="2400" b="0" dirty="0">
                          <a:solidFill>
                            <a:schemeClr val="tx1"/>
                          </a:solidFill>
                          <a:effectLst/>
                        </a:rPr>
                        <a:t> II,  Mesenchym/Calcium </a:t>
                      </a:r>
                      <a:r>
                        <a:rPr lang="de-DE" sz="2400" b="0" dirty="0" err="1">
                          <a:solidFill>
                            <a:schemeClr val="tx1"/>
                          </a:solidFill>
                          <a:effectLst/>
                        </a:rPr>
                        <a:t>carbonicum</a:t>
                      </a:r>
                      <a:endParaRPr lang="de-DE" sz="2400" b="0" dirty="0">
                        <a:solidFill>
                          <a:schemeClr val="tx1"/>
                        </a:solidFill>
                        <a:effectLst/>
                      </a:endParaRP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2985076832"/>
              </p:ext>
            </p:extLst>
          </p:nvPr>
        </p:nvGraphicFramePr>
        <p:xfrm>
          <a:off x="174739" y="3830624"/>
          <a:ext cx="11909888" cy="1188720"/>
        </p:xfrm>
        <a:graphic>
          <a:graphicData uri="http://schemas.openxmlformats.org/drawingml/2006/table">
            <a:tbl>
              <a:tblPr firstRow="1" bandRow="1">
                <a:tableStyleId>{5C22544A-7EE6-4342-B048-85BDC9FD1C3A}</a:tableStyleId>
              </a:tblPr>
              <a:tblGrid>
                <a:gridCol w="2220591">
                  <a:extLst>
                    <a:ext uri="{9D8B030D-6E8A-4147-A177-3AD203B41FA5}">
                      <a16:colId xmlns:a16="http://schemas.microsoft.com/office/drawing/2014/main" val="3508890285"/>
                    </a:ext>
                  </a:extLst>
                </a:gridCol>
                <a:gridCol w="9689297">
                  <a:extLst>
                    <a:ext uri="{9D8B030D-6E8A-4147-A177-3AD203B41FA5}">
                      <a16:colId xmlns:a16="http://schemas.microsoft.com/office/drawing/2014/main" val="1668867714"/>
                    </a:ext>
                  </a:extLst>
                </a:gridCol>
              </a:tblGrid>
              <a:tr h="730487">
                <a:tc>
                  <a:txBody>
                    <a:bodyPr/>
                    <a:lstStyle/>
                    <a:p>
                      <a:r>
                        <a:rPr lang="en-US" sz="2400" b="0" dirty="0">
                          <a:solidFill>
                            <a:schemeClr val="tx1"/>
                          </a:solidFill>
                          <a:latin typeface="+mn-lt"/>
                        </a:rPr>
                        <a:t>16.11.2001, 2.4.2002 , 15.10.2003</a:t>
                      </a:r>
                      <a:endParaRPr lang="de-DE" sz="2400" b="0" dirty="0">
                        <a:solidFill>
                          <a:schemeClr val="tx1"/>
                        </a:solidFill>
                      </a:endParaRP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err="1">
                          <a:solidFill>
                            <a:schemeClr val="tx1"/>
                          </a:solidFill>
                          <a:effectLst/>
                        </a:rPr>
                        <a:t>Stabidentinjektionen</a:t>
                      </a:r>
                      <a:r>
                        <a:rPr lang="de-DE" sz="2400" b="0" dirty="0">
                          <a:solidFill>
                            <a:schemeClr val="tx1"/>
                          </a:solidFill>
                          <a:effectLst/>
                        </a:rPr>
                        <a:t> </a:t>
                      </a:r>
                      <a:r>
                        <a:rPr lang="de-DE" sz="2400" b="0" dirty="0" err="1">
                          <a:solidFill>
                            <a:schemeClr val="tx1"/>
                          </a:solidFill>
                          <a:effectLst/>
                        </a:rPr>
                        <a:t>u.a</a:t>
                      </a:r>
                      <a:r>
                        <a:rPr lang="de-DE" sz="2400" b="0" dirty="0">
                          <a:solidFill>
                            <a:schemeClr val="tx1"/>
                          </a:solidFill>
                          <a:effectLst/>
                        </a:rPr>
                        <a:t> mit Carbonylgruppen, </a:t>
                      </a:r>
                      <a:r>
                        <a:rPr lang="de-DE" sz="2400" b="0" dirty="0" err="1">
                          <a:solidFill>
                            <a:schemeClr val="tx1"/>
                          </a:solidFill>
                          <a:effectLst/>
                        </a:rPr>
                        <a:t>Nigersan</a:t>
                      </a:r>
                      <a:r>
                        <a:rPr lang="de-DE" sz="2400" b="0" dirty="0">
                          <a:solidFill>
                            <a:schemeClr val="tx1"/>
                          </a:solidFill>
                          <a:effectLst/>
                        </a:rPr>
                        <a:t> D5, </a:t>
                      </a:r>
                      <a:r>
                        <a:rPr lang="de-DE" sz="2400" b="0" dirty="0" err="1">
                          <a:solidFill>
                            <a:schemeClr val="tx1"/>
                          </a:solidFill>
                        </a:rPr>
                        <a:t>Sanum</a:t>
                      </a:r>
                      <a:r>
                        <a:rPr lang="de-DE" sz="2400" b="0" dirty="0">
                          <a:solidFill>
                            <a:schemeClr val="tx1"/>
                          </a:solidFill>
                        </a:rPr>
                        <a:t>-Mischinjektion I,  </a:t>
                      </a:r>
                      <a:r>
                        <a:rPr lang="de-DE" sz="2400" b="0" dirty="0" err="1">
                          <a:solidFill>
                            <a:schemeClr val="tx1"/>
                          </a:solidFill>
                        </a:rPr>
                        <a:t>Hewedolor</a:t>
                      </a:r>
                      <a:r>
                        <a:rPr lang="de-DE" sz="2400" b="0" dirty="0">
                          <a:solidFill>
                            <a:schemeClr val="tx1"/>
                          </a:solidFill>
                        </a:rPr>
                        <a:t> 2%, </a:t>
                      </a:r>
                      <a:r>
                        <a:rPr lang="de-DE" sz="2400" b="0" dirty="0" err="1">
                          <a:solidFill>
                            <a:schemeClr val="tx1"/>
                          </a:solidFill>
                        </a:rPr>
                        <a:t>Rufebran</a:t>
                      </a:r>
                      <a:r>
                        <a:rPr lang="de-DE" sz="2400" b="0" dirty="0">
                          <a:solidFill>
                            <a:schemeClr val="tx1"/>
                          </a:solidFill>
                        </a:rPr>
                        <a:t> 1N, </a:t>
                      </a:r>
                      <a:r>
                        <a:rPr lang="de-DE" sz="2400" b="0" dirty="0">
                          <a:solidFill>
                            <a:schemeClr val="tx1"/>
                          </a:solidFill>
                          <a:effectLst/>
                        </a:rPr>
                        <a:t>Mesenchym/Ca. </a:t>
                      </a:r>
                      <a:r>
                        <a:rPr lang="de-DE" sz="2400" b="0" dirty="0" err="1">
                          <a:solidFill>
                            <a:schemeClr val="tx1"/>
                          </a:solidFill>
                          <a:effectLst/>
                        </a:rPr>
                        <a:t>carbonicum</a:t>
                      </a:r>
                      <a:endParaRPr lang="de-DE" sz="2400" b="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400"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294065218"/>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1762217789"/>
              </p:ext>
            </p:extLst>
          </p:nvPr>
        </p:nvGraphicFramePr>
        <p:xfrm>
          <a:off x="190649" y="5028725"/>
          <a:ext cx="11909889" cy="1560659"/>
        </p:xfrm>
        <a:graphic>
          <a:graphicData uri="http://schemas.openxmlformats.org/drawingml/2006/table">
            <a:tbl>
              <a:tblPr firstRow="1" bandRow="1">
                <a:tableStyleId>{5C22544A-7EE6-4342-B048-85BDC9FD1C3A}</a:tableStyleId>
              </a:tblPr>
              <a:tblGrid>
                <a:gridCol w="2184803">
                  <a:extLst>
                    <a:ext uri="{9D8B030D-6E8A-4147-A177-3AD203B41FA5}">
                      <a16:colId xmlns:a16="http://schemas.microsoft.com/office/drawing/2014/main" val="3323562542"/>
                    </a:ext>
                  </a:extLst>
                </a:gridCol>
                <a:gridCol w="9725086">
                  <a:extLst>
                    <a:ext uri="{9D8B030D-6E8A-4147-A177-3AD203B41FA5}">
                      <a16:colId xmlns:a16="http://schemas.microsoft.com/office/drawing/2014/main" val="247057955"/>
                    </a:ext>
                  </a:extLst>
                </a:gridCol>
              </a:tblGrid>
              <a:tr h="1560659">
                <a:tc>
                  <a:txBody>
                    <a:bodyPr/>
                    <a:lstStyle/>
                    <a:p>
                      <a:endParaRPr lang="de-DE" sz="2400" dirty="0">
                        <a:solidFill>
                          <a:schemeClr val="tx1"/>
                        </a:solidFill>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baseline="0" dirty="0" err="1">
                          <a:solidFill>
                            <a:schemeClr val="tx1"/>
                          </a:solidFill>
                          <a:latin typeface="+mn-lt"/>
                        </a:rPr>
                        <a:t>Ergebnis</a:t>
                      </a:r>
                      <a:r>
                        <a:rPr lang="en-US" sz="2400" b="1" baseline="0" dirty="0">
                          <a:solidFill>
                            <a:schemeClr val="tx1"/>
                          </a:solidFill>
                          <a:latin typeface="+mn-lt"/>
                        </a:rPr>
                        <a:t>: </a:t>
                      </a:r>
                      <a:r>
                        <a:rPr lang="en-US" sz="2400" b="0" baseline="0" dirty="0">
                          <a:solidFill>
                            <a:schemeClr val="tx1"/>
                          </a:solidFill>
                          <a:latin typeface="+mn-lt"/>
                        </a:rPr>
                        <a:t>Am 8.11.99 </a:t>
                      </a:r>
                      <a:r>
                        <a:rPr lang="en-US" sz="2400" b="0" baseline="0" dirty="0" err="1">
                          <a:solidFill>
                            <a:schemeClr val="tx1"/>
                          </a:solidFill>
                          <a:latin typeface="+mn-lt"/>
                        </a:rPr>
                        <a:t>schon</a:t>
                      </a:r>
                      <a:r>
                        <a:rPr lang="en-US" sz="2400" b="0" baseline="0" dirty="0">
                          <a:solidFill>
                            <a:schemeClr val="tx1"/>
                          </a:solidFill>
                          <a:latin typeface="+mn-lt"/>
                        </a:rPr>
                        <a:t> </a:t>
                      </a:r>
                      <a:r>
                        <a:rPr lang="en-US" sz="2400" b="0" baseline="0" dirty="0" err="1">
                          <a:solidFill>
                            <a:schemeClr val="tx1"/>
                          </a:solidFill>
                          <a:latin typeface="+mn-lt"/>
                        </a:rPr>
                        <a:t>deutlicher</a:t>
                      </a:r>
                      <a:r>
                        <a:rPr lang="en-US" sz="2400" b="0" baseline="0" dirty="0">
                          <a:solidFill>
                            <a:schemeClr val="tx1"/>
                          </a:solidFill>
                          <a:latin typeface="+mn-lt"/>
                        </a:rPr>
                        <a:t> </a:t>
                      </a:r>
                      <a:r>
                        <a:rPr lang="en-US" sz="2400" b="0" baseline="0" dirty="0" err="1">
                          <a:solidFill>
                            <a:schemeClr val="tx1"/>
                          </a:solidFill>
                          <a:latin typeface="+mn-lt"/>
                        </a:rPr>
                        <a:t>Rückgang</a:t>
                      </a:r>
                      <a:r>
                        <a:rPr lang="en-US" sz="2400" b="0" baseline="0" dirty="0">
                          <a:solidFill>
                            <a:schemeClr val="tx1"/>
                          </a:solidFill>
                          <a:latin typeface="+mn-lt"/>
                        </a:rPr>
                        <a:t>  der  </a:t>
                      </a:r>
                      <a:r>
                        <a:rPr lang="en-US" sz="2400" b="0" baseline="0" dirty="0" err="1">
                          <a:solidFill>
                            <a:schemeClr val="tx1"/>
                          </a:solidFill>
                          <a:latin typeface="+mn-lt"/>
                        </a:rPr>
                        <a:t>Empfindlichkeit</a:t>
                      </a:r>
                      <a:r>
                        <a:rPr lang="en-US" sz="2400" b="0" baseline="0" dirty="0">
                          <a:solidFill>
                            <a:schemeClr val="tx1"/>
                          </a:solidFill>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baseline="0" dirty="0">
                          <a:solidFill>
                            <a:schemeClr val="tx1"/>
                          </a:solidFill>
                          <a:latin typeface="+mn-lt"/>
                        </a:rPr>
                        <a:t>Am 2.2.2000: </a:t>
                      </a:r>
                      <a:r>
                        <a:rPr lang="en-US" sz="2400" b="0" baseline="0" dirty="0" err="1">
                          <a:solidFill>
                            <a:schemeClr val="tx1"/>
                          </a:solidFill>
                          <a:latin typeface="+mn-lt"/>
                        </a:rPr>
                        <a:t>Beschwerden</a:t>
                      </a:r>
                      <a:r>
                        <a:rPr lang="en-US" sz="2400" b="0" baseline="0" dirty="0">
                          <a:solidFill>
                            <a:schemeClr val="tx1"/>
                          </a:solidFill>
                          <a:latin typeface="+mn-lt"/>
                        </a:rPr>
                        <a:t> </a:t>
                      </a:r>
                      <a:r>
                        <a:rPr lang="en-US" sz="2400" b="0" baseline="0" dirty="0" err="1">
                          <a:solidFill>
                            <a:schemeClr val="tx1"/>
                          </a:solidFill>
                          <a:latin typeface="+mn-lt"/>
                        </a:rPr>
                        <a:t>zu</a:t>
                      </a:r>
                      <a:r>
                        <a:rPr lang="en-US" sz="2400" b="0" baseline="0" dirty="0">
                          <a:solidFill>
                            <a:schemeClr val="tx1"/>
                          </a:solidFill>
                          <a:latin typeface="+mn-lt"/>
                        </a:rPr>
                        <a:t> 98% </a:t>
                      </a:r>
                      <a:r>
                        <a:rPr lang="en-US" sz="2400" b="0" baseline="0" dirty="0" err="1">
                          <a:solidFill>
                            <a:schemeClr val="tx1"/>
                          </a:solidFill>
                          <a:latin typeface="+mn-lt"/>
                        </a:rPr>
                        <a:t>weg</a:t>
                      </a:r>
                      <a:r>
                        <a:rPr lang="en-US" sz="2400" b="0" baseline="0" dirty="0">
                          <a:solidFill>
                            <a:schemeClr val="tx1"/>
                          </a:solidFill>
                          <a:latin typeface="+mn-lt"/>
                        </a:rPr>
                        <a:t>, Zahn 24 BI 9,  Zahn 25 BI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baseline="0" dirty="0">
                          <a:solidFill>
                            <a:schemeClr val="tx1"/>
                          </a:solidFill>
                          <a:latin typeface="+mn-lt"/>
                        </a:rPr>
                        <a:t>Die </a:t>
                      </a:r>
                      <a:r>
                        <a:rPr lang="en-US" sz="2400" b="0" baseline="0" dirty="0" err="1">
                          <a:solidFill>
                            <a:schemeClr val="tx1"/>
                          </a:solidFill>
                          <a:latin typeface="+mn-lt"/>
                        </a:rPr>
                        <a:t>vom</a:t>
                      </a:r>
                      <a:r>
                        <a:rPr lang="en-US" sz="2400" b="0" baseline="0" dirty="0">
                          <a:solidFill>
                            <a:schemeClr val="tx1"/>
                          </a:solidFill>
                          <a:latin typeface="+mn-lt"/>
                        </a:rPr>
                        <a:t> </a:t>
                      </a:r>
                      <a:r>
                        <a:rPr lang="en-US" sz="2400" b="0" baseline="0" dirty="0" err="1">
                          <a:solidFill>
                            <a:schemeClr val="tx1"/>
                          </a:solidFill>
                          <a:latin typeface="+mn-lt"/>
                        </a:rPr>
                        <a:t>Vorbehandler</a:t>
                      </a:r>
                      <a:r>
                        <a:rPr lang="en-US" sz="2400" b="0" baseline="0" dirty="0">
                          <a:solidFill>
                            <a:schemeClr val="tx1"/>
                          </a:solidFill>
                          <a:latin typeface="+mn-lt"/>
                        </a:rPr>
                        <a:t> </a:t>
                      </a:r>
                      <a:r>
                        <a:rPr lang="en-US" sz="2400" b="0" baseline="0" dirty="0" err="1">
                          <a:solidFill>
                            <a:schemeClr val="tx1"/>
                          </a:solidFill>
                          <a:latin typeface="+mn-lt"/>
                        </a:rPr>
                        <a:t>als</a:t>
                      </a:r>
                      <a:r>
                        <a:rPr lang="en-US" sz="2400" b="0" baseline="0" dirty="0">
                          <a:solidFill>
                            <a:schemeClr val="tx1"/>
                          </a:solidFill>
                          <a:latin typeface="+mn-lt"/>
                        </a:rPr>
                        <a:t> “</a:t>
                      </a:r>
                      <a:r>
                        <a:rPr lang="en-US" sz="2400" b="0" baseline="0" dirty="0" err="1">
                          <a:solidFill>
                            <a:schemeClr val="tx1"/>
                          </a:solidFill>
                          <a:latin typeface="+mn-lt"/>
                        </a:rPr>
                        <a:t>irreversibel</a:t>
                      </a:r>
                      <a:r>
                        <a:rPr lang="en-US" sz="2400" b="0" baseline="0" dirty="0">
                          <a:solidFill>
                            <a:schemeClr val="tx1"/>
                          </a:solidFill>
                          <a:latin typeface="+mn-lt"/>
                        </a:rPr>
                        <a:t> </a:t>
                      </a:r>
                      <a:r>
                        <a:rPr lang="en-US" sz="2400" b="0" baseline="0" dirty="0" err="1">
                          <a:solidFill>
                            <a:schemeClr val="tx1"/>
                          </a:solidFill>
                          <a:latin typeface="+mn-lt"/>
                        </a:rPr>
                        <a:t>entzündet</a:t>
                      </a:r>
                      <a:r>
                        <a:rPr lang="en-US" sz="2400" b="0" baseline="0" dirty="0">
                          <a:solidFill>
                            <a:schemeClr val="tx1"/>
                          </a:solidFill>
                          <a:latin typeface="+mn-lt"/>
                        </a:rPr>
                        <a:t>” </a:t>
                      </a:r>
                      <a:r>
                        <a:rPr lang="en-US" sz="2400" b="0" baseline="0" dirty="0" err="1">
                          <a:solidFill>
                            <a:schemeClr val="tx1"/>
                          </a:solidFill>
                          <a:latin typeface="+mn-lt"/>
                        </a:rPr>
                        <a:t>aufgegebene</a:t>
                      </a:r>
                      <a:r>
                        <a:rPr lang="en-US" sz="2400" b="0" baseline="0" dirty="0">
                          <a:solidFill>
                            <a:schemeClr val="tx1"/>
                          </a:solidFill>
                          <a:latin typeface="+mn-lt"/>
                        </a:rPr>
                        <a:t> </a:t>
                      </a:r>
                      <a:r>
                        <a:rPr lang="en-US" sz="2400" b="0" baseline="0" dirty="0" err="1">
                          <a:solidFill>
                            <a:schemeClr val="tx1"/>
                          </a:solidFill>
                          <a:latin typeface="+mn-lt"/>
                        </a:rPr>
                        <a:t>Zahnpulpa</a:t>
                      </a:r>
                      <a:r>
                        <a:rPr lang="en-US" sz="2400" b="0" baseline="0" dirty="0">
                          <a:solidFill>
                            <a:schemeClr val="tx1"/>
                          </a:solidFill>
                          <a:latin typeface="+mn-lt"/>
                        </a:rPr>
                        <a:t> </a:t>
                      </a:r>
                      <a:r>
                        <a:rPr lang="en-US" sz="2400" b="0" baseline="0" dirty="0" err="1">
                          <a:solidFill>
                            <a:schemeClr val="tx1"/>
                          </a:solidFill>
                          <a:latin typeface="+mn-lt"/>
                        </a:rPr>
                        <a:t>blieb</a:t>
                      </a:r>
                      <a:r>
                        <a:rPr lang="en-US" sz="2400" b="0" baseline="0" dirty="0">
                          <a:solidFill>
                            <a:schemeClr val="tx1"/>
                          </a:solidFill>
                          <a:latin typeface="+mn-lt"/>
                        </a:rPr>
                        <a:t> </a:t>
                      </a:r>
                      <a:r>
                        <a:rPr lang="en-US" sz="2400" b="0" baseline="0" dirty="0" err="1">
                          <a:solidFill>
                            <a:schemeClr val="tx1"/>
                          </a:solidFill>
                          <a:latin typeface="+mn-lt"/>
                        </a:rPr>
                        <a:t>noch</a:t>
                      </a:r>
                      <a:r>
                        <a:rPr lang="en-US" sz="2400" b="0" baseline="0" dirty="0">
                          <a:solidFill>
                            <a:schemeClr val="tx1"/>
                          </a:solidFill>
                          <a:latin typeface="+mn-lt"/>
                        </a:rPr>
                        <a:t> 10 </a:t>
                      </a:r>
                      <a:r>
                        <a:rPr lang="en-US" sz="2400" b="0" baseline="0" dirty="0" err="1">
                          <a:solidFill>
                            <a:schemeClr val="tx1"/>
                          </a:solidFill>
                          <a:latin typeface="+mn-lt"/>
                        </a:rPr>
                        <a:t>Jahre</a:t>
                      </a:r>
                      <a:r>
                        <a:rPr lang="en-US" sz="2400" b="0" baseline="0" dirty="0">
                          <a:solidFill>
                            <a:schemeClr val="tx1"/>
                          </a:solidFill>
                          <a:latin typeface="+mn-lt"/>
                        </a:rPr>
                        <a:t> vital!</a:t>
                      </a:r>
                      <a:endParaRPr lang="de-DE" sz="2400" b="0" dirty="0">
                        <a:solidFill>
                          <a:schemeClr val="tx1"/>
                        </a:solidFill>
                        <a:effectLst/>
                      </a:endParaRP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1499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1673" y="-92765"/>
            <a:ext cx="11785600" cy="1325563"/>
          </a:xfrm>
        </p:spPr>
        <p:txBody>
          <a:bodyPr>
            <a:normAutofit/>
          </a:bodyPr>
          <a:lstStyle/>
          <a:p>
            <a:r>
              <a:rPr lang="de-DE" sz="2800" b="1" dirty="0"/>
              <a:t>Kasuistik 4 (2):</a:t>
            </a:r>
            <a:r>
              <a:rPr lang="en-US" sz="2800" dirty="0"/>
              <a:t> Frau Rosita D-H., </a:t>
            </a:r>
            <a:r>
              <a:rPr lang="en-US" sz="2800" dirty="0" err="1"/>
              <a:t>geb</a:t>
            </a:r>
            <a:r>
              <a:rPr lang="en-US" sz="2800" dirty="0"/>
              <a:t>. 9.7.1959 </a:t>
            </a:r>
            <a:r>
              <a:rPr lang="en-US" sz="2800" dirty="0" err="1"/>
              <a:t>Kiefergelenksprobleme,multiple</a:t>
            </a:r>
            <a:r>
              <a:rPr lang="en-US" sz="2800" dirty="0"/>
              <a:t> vegetative Beschwerden, Schlafstörung, wandernde  Schmerzen etc.</a:t>
            </a:r>
            <a:endParaRPr lang="de-DE" sz="2800" dirty="0"/>
          </a:p>
        </p:txBody>
      </p:sp>
      <p:graphicFrame>
        <p:nvGraphicFramePr>
          <p:cNvPr id="3" name="Tabelle 2"/>
          <p:cNvGraphicFramePr>
            <a:graphicFrameLocks noGrp="1"/>
          </p:cNvGraphicFramePr>
          <p:nvPr>
            <p:extLst/>
          </p:nvPr>
        </p:nvGraphicFramePr>
        <p:xfrm>
          <a:off x="265043" y="1059878"/>
          <a:ext cx="11714923" cy="1560659"/>
        </p:xfrm>
        <a:graphic>
          <a:graphicData uri="http://schemas.openxmlformats.org/drawingml/2006/table">
            <a:tbl>
              <a:tblPr firstRow="1" bandRow="1">
                <a:tableStyleId>{5C22544A-7EE6-4342-B048-85BDC9FD1C3A}</a:tableStyleId>
              </a:tblPr>
              <a:tblGrid>
                <a:gridCol w="2147370">
                  <a:extLst>
                    <a:ext uri="{9D8B030D-6E8A-4147-A177-3AD203B41FA5}">
                      <a16:colId xmlns:a16="http://schemas.microsoft.com/office/drawing/2014/main" val="3323562542"/>
                    </a:ext>
                  </a:extLst>
                </a:gridCol>
                <a:gridCol w="9567553">
                  <a:extLst>
                    <a:ext uri="{9D8B030D-6E8A-4147-A177-3AD203B41FA5}">
                      <a16:colId xmlns:a16="http://schemas.microsoft.com/office/drawing/2014/main" val="247057955"/>
                    </a:ext>
                  </a:extLst>
                </a:gridCol>
              </a:tblGrid>
              <a:tr h="1560659">
                <a:tc>
                  <a:txBody>
                    <a:bodyPr/>
                    <a:lstStyle/>
                    <a:p>
                      <a:r>
                        <a:rPr lang="de-DE" sz="2400" dirty="0">
                          <a:solidFill>
                            <a:schemeClr val="tx1"/>
                          </a:solidFill>
                        </a:rPr>
                        <a:t>1/2016</a:t>
                      </a:r>
                      <a:r>
                        <a:rPr lang="de-DE" sz="2400" baseline="0" dirty="0">
                          <a:solidFill>
                            <a:schemeClr val="tx1"/>
                          </a:solidFill>
                        </a:rPr>
                        <a:t> bis  2/2017</a:t>
                      </a:r>
                      <a:endParaRPr lang="de-DE" sz="2400" dirty="0">
                        <a:solidFill>
                          <a:schemeClr val="tx1"/>
                        </a:solidFill>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0" dirty="0">
                          <a:solidFill>
                            <a:schemeClr val="tx1"/>
                          </a:solidFill>
                          <a:effectLst/>
                        </a:rPr>
                        <a:t>Anpassung OK- Schiene äußerst ungewöhnlich, weil zuerst die Schiene zu fest saß, dann zu locker; an Zahn 37</a:t>
                      </a:r>
                      <a:r>
                        <a:rPr lang="de-DE" sz="2400" b="0" baseline="0" dirty="0">
                          <a:solidFill>
                            <a:schemeClr val="tx1"/>
                          </a:solidFill>
                          <a:effectLst/>
                        </a:rPr>
                        <a:t> und 36 Sekundärkaries unter  den Kronen. Danach trotz Austausch / Neuversorgung  immer noch  Beschwer-den bei 37, Druckempfindlichkeit, </a:t>
                      </a:r>
                      <a:r>
                        <a:rPr lang="de-DE" sz="2400" b="0" dirty="0">
                          <a:solidFill>
                            <a:schemeClr val="tx1"/>
                          </a:solidFill>
                          <a:effectLst/>
                        </a:rPr>
                        <a:t>Wärme- und Kälteempfindlichkeit</a:t>
                      </a:r>
                      <a:endParaRPr lang="de-DE" sz="24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4" name="Tabelle 13"/>
          <p:cNvGraphicFramePr>
            <a:graphicFrameLocks noGrp="1"/>
          </p:cNvGraphicFramePr>
          <p:nvPr>
            <p:extLst>
              <p:ext uri="{D42A27DB-BD31-4B8C-83A1-F6EECF244321}">
                <p14:modId xmlns:p14="http://schemas.microsoft.com/office/powerpoint/2010/main" val="1330496959"/>
              </p:ext>
            </p:extLst>
          </p:nvPr>
        </p:nvGraphicFramePr>
        <p:xfrm>
          <a:off x="251388" y="2620537"/>
          <a:ext cx="11714925" cy="1920240"/>
        </p:xfrm>
        <a:graphic>
          <a:graphicData uri="http://schemas.openxmlformats.org/drawingml/2006/table">
            <a:tbl>
              <a:tblPr firstRow="1" bandRow="1">
                <a:tableStyleId>{5C22544A-7EE6-4342-B048-85BDC9FD1C3A}</a:tableStyleId>
              </a:tblPr>
              <a:tblGrid>
                <a:gridCol w="2162805">
                  <a:extLst>
                    <a:ext uri="{9D8B030D-6E8A-4147-A177-3AD203B41FA5}">
                      <a16:colId xmlns:a16="http://schemas.microsoft.com/office/drawing/2014/main" val="3508890285"/>
                    </a:ext>
                  </a:extLst>
                </a:gridCol>
                <a:gridCol w="9552120">
                  <a:extLst>
                    <a:ext uri="{9D8B030D-6E8A-4147-A177-3AD203B41FA5}">
                      <a16:colId xmlns:a16="http://schemas.microsoft.com/office/drawing/2014/main" val="1668867714"/>
                    </a:ext>
                  </a:extLst>
                </a:gridCol>
              </a:tblGrid>
              <a:tr h="399130">
                <a:tc>
                  <a:txBody>
                    <a:bodyPr/>
                    <a:lstStyle/>
                    <a:p>
                      <a:r>
                        <a:rPr lang="de-DE" sz="2400" dirty="0">
                          <a:solidFill>
                            <a:schemeClr val="tx1"/>
                          </a:solidFill>
                        </a:rPr>
                        <a:t>17.3.2017</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0" baseline="0" dirty="0">
                          <a:solidFill>
                            <a:schemeClr val="tx1"/>
                          </a:solidFill>
                          <a:effectLst/>
                        </a:rPr>
                        <a:t>Beschwerden bei 37: </a:t>
                      </a:r>
                      <a:r>
                        <a:rPr lang="de-DE" sz="2400" b="0" dirty="0">
                          <a:solidFill>
                            <a:schemeClr val="tx1"/>
                          </a:solidFill>
                          <a:effectLst/>
                        </a:rPr>
                        <a:t>„Ich glaube, der Zahn muss raus“</a:t>
                      </a:r>
                      <a:endParaRPr lang="de-DE" sz="24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b="0" dirty="0">
                          <a:solidFill>
                            <a:schemeClr val="tx1"/>
                          </a:solidFill>
                        </a:rPr>
                        <a:t>Seit drei Monaten Kratzen im Hals, Kloßgefühl, am schlimmsten: schlechter Schlaf;</a:t>
                      </a:r>
                      <a:r>
                        <a:rPr lang="de-DE" sz="2400" b="0" baseline="0" dirty="0">
                          <a:solidFill>
                            <a:schemeClr val="tx1"/>
                          </a:solidFill>
                        </a:rPr>
                        <a:t> Sonstiges: </a:t>
                      </a:r>
                      <a:r>
                        <a:rPr lang="de-DE" sz="2400" b="0" dirty="0">
                          <a:solidFill>
                            <a:schemeClr val="tx1"/>
                          </a:solidFill>
                        </a:rPr>
                        <a:t>Nierensteine, oft Blasenentzündung, Zöliakie, gelegentlich Migräne, Schmerzen in</a:t>
                      </a:r>
                      <a:r>
                        <a:rPr lang="de-DE" sz="2400" b="0" baseline="0" dirty="0">
                          <a:solidFill>
                            <a:schemeClr val="tx1"/>
                          </a:solidFill>
                        </a:rPr>
                        <a:t> den</a:t>
                      </a:r>
                      <a:r>
                        <a:rPr lang="de-DE" sz="2400" b="0" dirty="0">
                          <a:solidFill>
                            <a:schemeClr val="tx1"/>
                          </a:solidFill>
                        </a:rPr>
                        <a:t> Knieen,  „bin total unausgeglichen, was</a:t>
                      </a:r>
                      <a:r>
                        <a:rPr lang="de-DE" sz="2400" b="0" baseline="0" dirty="0">
                          <a:solidFill>
                            <a:schemeClr val="tx1"/>
                          </a:solidFill>
                        </a:rPr>
                        <a:t> ich sonst  nicht bin“</a:t>
                      </a:r>
                      <a:endParaRPr lang="de-DE" sz="2400"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294065218"/>
                  </a:ext>
                </a:extLst>
              </a:tr>
            </a:tbl>
          </a:graphicData>
        </a:graphic>
      </p:graphicFrame>
      <p:graphicFrame>
        <p:nvGraphicFramePr>
          <p:cNvPr id="15" name="Tabelle 14"/>
          <p:cNvGraphicFramePr>
            <a:graphicFrameLocks noGrp="1"/>
          </p:cNvGraphicFramePr>
          <p:nvPr>
            <p:extLst>
              <p:ext uri="{D42A27DB-BD31-4B8C-83A1-F6EECF244321}">
                <p14:modId xmlns:p14="http://schemas.microsoft.com/office/powerpoint/2010/main" val="1401109132"/>
              </p:ext>
            </p:extLst>
          </p:nvPr>
        </p:nvGraphicFramePr>
        <p:xfrm>
          <a:off x="237736" y="4515377"/>
          <a:ext cx="11742230" cy="2468880"/>
        </p:xfrm>
        <a:graphic>
          <a:graphicData uri="http://schemas.openxmlformats.org/drawingml/2006/table">
            <a:tbl>
              <a:tblPr firstRow="1" bandRow="1">
                <a:tableStyleId>{5C22544A-7EE6-4342-B048-85BDC9FD1C3A}</a:tableStyleId>
              </a:tblPr>
              <a:tblGrid>
                <a:gridCol w="2143620">
                  <a:extLst>
                    <a:ext uri="{9D8B030D-6E8A-4147-A177-3AD203B41FA5}">
                      <a16:colId xmlns:a16="http://schemas.microsoft.com/office/drawing/2014/main" val="718023948"/>
                    </a:ext>
                  </a:extLst>
                </a:gridCol>
                <a:gridCol w="2219093">
                  <a:extLst>
                    <a:ext uri="{9D8B030D-6E8A-4147-A177-3AD203B41FA5}">
                      <a16:colId xmlns:a16="http://schemas.microsoft.com/office/drawing/2014/main" val="732235969"/>
                    </a:ext>
                  </a:extLst>
                </a:gridCol>
                <a:gridCol w="2682625">
                  <a:extLst>
                    <a:ext uri="{9D8B030D-6E8A-4147-A177-3AD203B41FA5}">
                      <a16:colId xmlns:a16="http://schemas.microsoft.com/office/drawing/2014/main" val="3822070544"/>
                    </a:ext>
                  </a:extLst>
                </a:gridCol>
                <a:gridCol w="2348446">
                  <a:extLst>
                    <a:ext uri="{9D8B030D-6E8A-4147-A177-3AD203B41FA5}">
                      <a16:colId xmlns:a16="http://schemas.microsoft.com/office/drawing/2014/main" val="3374733738"/>
                    </a:ext>
                  </a:extLst>
                </a:gridCol>
                <a:gridCol w="2348446">
                  <a:extLst>
                    <a:ext uri="{9D8B030D-6E8A-4147-A177-3AD203B41FA5}">
                      <a16:colId xmlns:a16="http://schemas.microsoft.com/office/drawing/2014/main" val="3540422329"/>
                    </a:ext>
                  </a:extLst>
                </a:gridCol>
              </a:tblGrid>
              <a:tr h="414577">
                <a:tc>
                  <a:txBody>
                    <a:bodyPr/>
                    <a:lstStyle/>
                    <a:p>
                      <a:r>
                        <a:rPr lang="de-DE" sz="2400" b="1" dirty="0">
                          <a:solidFill>
                            <a:schemeClr val="tx1"/>
                          </a:solidFill>
                        </a:rPr>
                        <a:t>Energiewerte:</a:t>
                      </a:r>
                    </a:p>
                  </a:txBody>
                  <a:tcPr/>
                </a:tc>
                <a:tc>
                  <a:txBody>
                    <a:bodyPr/>
                    <a:lstStyle/>
                    <a:p>
                      <a:r>
                        <a:rPr lang="de-DE" sz="2400" dirty="0">
                          <a:solidFill>
                            <a:schemeClr val="bg1"/>
                          </a:solidFill>
                        </a:rPr>
                        <a:t>Vital 100</a:t>
                      </a:r>
                    </a:p>
                  </a:txBody>
                  <a:tcPr>
                    <a:solidFill>
                      <a:schemeClr val="accent6"/>
                    </a:solidFill>
                  </a:tcPr>
                </a:tc>
                <a:tc>
                  <a:txBody>
                    <a:bodyPr/>
                    <a:lstStyle/>
                    <a:p>
                      <a:r>
                        <a:rPr lang="de-DE" sz="2400" dirty="0">
                          <a:solidFill>
                            <a:schemeClr val="tx1"/>
                          </a:solidFill>
                        </a:rPr>
                        <a:t>Emotional 100</a:t>
                      </a:r>
                    </a:p>
                  </a:txBody>
                  <a:tcPr>
                    <a:solidFill>
                      <a:srgbClr val="FF0000"/>
                    </a:solidFill>
                  </a:tcPr>
                </a:tc>
                <a:tc>
                  <a:txBody>
                    <a:bodyPr/>
                    <a:lstStyle/>
                    <a:p>
                      <a:r>
                        <a:rPr lang="de-DE" sz="2400" dirty="0">
                          <a:solidFill>
                            <a:schemeClr val="bg1"/>
                          </a:solidFill>
                        </a:rPr>
                        <a:t>Mental 100</a:t>
                      </a:r>
                    </a:p>
                  </a:txBody>
                  <a:tcPr>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solidFill>
                            <a:schemeClr val="bg1"/>
                          </a:solidFill>
                        </a:rPr>
                        <a:t>Kausal 60</a:t>
                      </a:r>
                    </a:p>
                  </a:txBody>
                  <a:tcPr>
                    <a:solidFill>
                      <a:srgbClr val="7030A0"/>
                    </a:solidFill>
                  </a:tcPr>
                </a:tc>
                <a:extLst>
                  <a:ext uri="{0D108BD9-81ED-4DB2-BD59-A6C34878D82A}">
                    <a16:rowId xmlns:a16="http://schemas.microsoft.com/office/drawing/2014/main" val="2808068871"/>
                  </a:ext>
                </a:extLst>
              </a:tr>
              <a:tr h="414577">
                <a:tc>
                  <a:txBody>
                    <a:bodyPr/>
                    <a:lstStyle/>
                    <a:p>
                      <a:r>
                        <a:rPr lang="de-DE" sz="2400" dirty="0"/>
                        <a:t>Zellstufe: 2</a:t>
                      </a:r>
                    </a:p>
                  </a:txBody>
                  <a:tcPr/>
                </a:tc>
                <a:tc>
                  <a:txBody>
                    <a:bodyPr/>
                    <a:lstStyle/>
                    <a:p>
                      <a:endParaRPr lang="de-DE" sz="2400" b="1" dirty="0">
                        <a:solidFill>
                          <a:schemeClr val="bg1"/>
                        </a:solidFill>
                      </a:endParaRPr>
                    </a:p>
                  </a:txBody>
                  <a:tcPr>
                    <a:solidFill>
                      <a:schemeClr val="accent6"/>
                    </a:solidFill>
                  </a:tcPr>
                </a:tc>
                <a:tc>
                  <a:txBody>
                    <a:bodyPr/>
                    <a:lstStyle/>
                    <a:p>
                      <a:endParaRPr lang="de-DE" sz="2400" dirty="0">
                        <a:solidFill>
                          <a:schemeClr val="tx1"/>
                        </a:solidFill>
                      </a:endParaRPr>
                    </a:p>
                  </a:txBody>
                  <a:tcPr>
                    <a:solidFill>
                      <a:srgbClr val="FF0000"/>
                    </a:solidFill>
                  </a:tcPr>
                </a:tc>
                <a:tc>
                  <a:txBody>
                    <a:bodyPr/>
                    <a:lstStyle/>
                    <a:p>
                      <a:endParaRPr lang="de-DE" sz="2400" dirty="0"/>
                    </a:p>
                  </a:txBody>
                  <a:tcPr>
                    <a:solidFill>
                      <a:schemeClr val="accent5"/>
                    </a:solidFill>
                  </a:tcPr>
                </a:tc>
                <a:tc>
                  <a:txBody>
                    <a:bodyPr/>
                    <a:lstStyle/>
                    <a:p>
                      <a:endParaRPr lang="de-DE" sz="2400" dirty="0"/>
                    </a:p>
                  </a:txBody>
                  <a:tcPr>
                    <a:solidFill>
                      <a:srgbClr val="7030A0"/>
                    </a:solidFill>
                  </a:tcPr>
                </a:tc>
                <a:extLst>
                  <a:ext uri="{0D108BD9-81ED-4DB2-BD59-A6C34878D82A}">
                    <a16:rowId xmlns:a16="http://schemas.microsoft.com/office/drawing/2014/main" val="1383865710"/>
                  </a:ext>
                </a:extLst>
              </a:tr>
              <a:tr h="7462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b="1" dirty="0"/>
                        <a:t>Konflikt:</a:t>
                      </a:r>
                    </a:p>
                    <a:p>
                      <a:r>
                        <a:rPr lang="de-DE" sz="2400" dirty="0"/>
                        <a:t>Emvita  17</a:t>
                      </a:r>
                    </a:p>
                  </a:txBody>
                  <a:tcPr/>
                </a:tc>
                <a:tc>
                  <a:txBody>
                    <a:bodyPr/>
                    <a:lstStyle/>
                    <a:p>
                      <a:r>
                        <a:rPr lang="de-DE" sz="2400" b="1" dirty="0">
                          <a:solidFill>
                            <a:schemeClr val="bg1"/>
                          </a:solidFill>
                        </a:rPr>
                        <a:t>Vital  70</a:t>
                      </a:r>
                    </a:p>
                  </a:txBody>
                  <a:tcPr>
                    <a:solidFill>
                      <a:schemeClr val="accent6"/>
                    </a:solidFill>
                  </a:tcPr>
                </a:tc>
                <a:tc>
                  <a:txBody>
                    <a:bodyPr/>
                    <a:lstStyle/>
                    <a:p>
                      <a:r>
                        <a:rPr lang="de-DE" sz="2400" b="1" dirty="0">
                          <a:solidFill>
                            <a:schemeClr val="tx1"/>
                          </a:solidFill>
                        </a:rPr>
                        <a:t>Emotional 60</a:t>
                      </a:r>
                    </a:p>
                  </a:txBody>
                  <a:tcPr>
                    <a:solidFill>
                      <a:srgbClr val="FF0000"/>
                    </a:solidFill>
                  </a:tcPr>
                </a:tc>
                <a:tc>
                  <a:txBody>
                    <a:bodyPr/>
                    <a:lstStyle/>
                    <a:p>
                      <a:r>
                        <a:rPr lang="de-DE" sz="2400" b="1" dirty="0">
                          <a:solidFill>
                            <a:schemeClr val="bg1"/>
                          </a:solidFill>
                        </a:rPr>
                        <a:t>Mental 20</a:t>
                      </a:r>
                    </a:p>
                  </a:txBody>
                  <a:tcPr>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solidFill>
                            <a:schemeClr val="bg1"/>
                          </a:solidFill>
                        </a:rPr>
                        <a:t>Kausal 50</a:t>
                      </a:r>
                    </a:p>
                  </a:txBody>
                  <a:tcPr>
                    <a:solidFill>
                      <a:srgbClr val="7030A0"/>
                    </a:solidFill>
                  </a:tcPr>
                </a:tc>
                <a:extLst>
                  <a:ext uri="{0D108BD9-81ED-4DB2-BD59-A6C34878D82A}">
                    <a16:rowId xmlns:a16="http://schemas.microsoft.com/office/drawing/2014/main" val="2921027"/>
                  </a:ext>
                </a:extLst>
              </a:tr>
              <a:tr h="663323">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t>Aktiver  Zentralkonflikt !  zusätzlich </a:t>
                      </a:r>
                      <a:r>
                        <a:rPr lang="de-DE" sz="2400" dirty="0" err="1"/>
                        <a:t>Nemased</a:t>
                      </a:r>
                      <a:r>
                        <a:rPr lang="de-DE" sz="2400" dirty="0"/>
                        <a:t>  als  Schlafhilfe  rezeptiert</a:t>
                      </a:r>
                    </a:p>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534468278"/>
                  </a:ext>
                </a:extLst>
              </a:tr>
            </a:tbl>
          </a:graphicData>
        </a:graphic>
      </p:graphicFrame>
    </p:spTree>
    <p:extLst>
      <p:ext uri="{BB962C8B-B14F-4D97-AF65-F5344CB8AC3E}">
        <p14:creationId xmlns:p14="http://schemas.microsoft.com/office/powerpoint/2010/main" val="343655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21673" y="-92765"/>
            <a:ext cx="1178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t>Kasuistik 4 (3):</a:t>
            </a:r>
            <a:r>
              <a:rPr lang="en-US" sz="2800" b="1" dirty="0"/>
              <a:t> </a:t>
            </a:r>
            <a:r>
              <a:rPr lang="en-US" sz="2800" dirty="0"/>
              <a:t>Frau Rosita D-H., </a:t>
            </a:r>
            <a:r>
              <a:rPr lang="en-US" sz="2800" dirty="0" err="1"/>
              <a:t>geb</a:t>
            </a:r>
            <a:r>
              <a:rPr lang="en-US" sz="2800" dirty="0"/>
              <a:t>. 9.7.1959 </a:t>
            </a:r>
            <a:r>
              <a:rPr lang="en-US" sz="2800" dirty="0" err="1"/>
              <a:t>Kiefergelenksprobleme</a:t>
            </a:r>
            <a:r>
              <a:rPr lang="en-US" sz="2800" dirty="0"/>
              <a:t>, multiple vegetative </a:t>
            </a:r>
            <a:r>
              <a:rPr lang="en-US" sz="2800" dirty="0" err="1"/>
              <a:t>Beschwerden</a:t>
            </a:r>
            <a:r>
              <a:rPr lang="en-US" sz="2800" dirty="0"/>
              <a:t>, </a:t>
            </a:r>
            <a:r>
              <a:rPr lang="en-US" sz="2800" dirty="0" err="1"/>
              <a:t>Schlafstörung</a:t>
            </a:r>
            <a:r>
              <a:rPr lang="en-US" sz="2800" dirty="0"/>
              <a:t>, </a:t>
            </a:r>
            <a:r>
              <a:rPr lang="en-US" sz="2800" dirty="0" err="1"/>
              <a:t>wandernde</a:t>
            </a:r>
            <a:r>
              <a:rPr lang="en-US" sz="2800" dirty="0"/>
              <a:t>  </a:t>
            </a:r>
            <a:r>
              <a:rPr lang="en-US" sz="2800" dirty="0" err="1"/>
              <a:t>Schmerzen</a:t>
            </a:r>
            <a:r>
              <a:rPr lang="en-US" sz="2800" dirty="0"/>
              <a:t> etc.</a:t>
            </a:r>
            <a:endParaRPr lang="de-DE" sz="2800" dirty="0"/>
          </a:p>
        </p:txBody>
      </p:sp>
      <p:graphicFrame>
        <p:nvGraphicFramePr>
          <p:cNvPr id="7" name="Tabelle 6"/>
          <p:cNvGraphicFramePr>
            <a:graphicFrameLocks noGrp="1"/>
          </p:cNvGraphicFramePr>
          <p:nvPr>
            <p:extLst>
              <p:ext uri="{D42A27DB-BD31-4B8C-83A1-F6EECF244321}">
                <p14:modId xmlns:p14="http://schemas.microsoft.com/office/powerpoint/2010/main" val="2139582455"/>
              </p:ext>
            </p:extLst>
          </p:nvPr>
        </p:nvGraphicFramePr>
        <p:xfrm>
          <a:off x="265043" y="1059878"/>
          <a:ext cx="11714923" cy="1560659"/>
        </p:xfrm>
        <a:graphic>
          <a:graphicData uri="http://schemas.openxmlformats.org/drawingml/2006/table">
            <a:tbl>
              <a:tblPr firstRow="1" bandRow="1">
                <a:tableStyleId>{5C22544A-7EE6-4342-B048-85BDC9FD1C3A}</a:tableStyleId>
              </a:tblPr>
              <a:tblGrid>
                <a:gridCol w="2147370">
                  <a:extLst>
                    <a:ext uri="{9D8B030D-6E8A-4147-A177-3AD203B41FA5}">
                      <a16:colId xmlns:a16="http://schemas.microsoft.com/office/drawing/2014/main" val="3323562542"/>
                    </a:ext>
                  </a:extLst>
                </a:gridCol>
                <a:gridCol w="9567553">
                  <a:extLst>
                    <a:ext uri="{9D8B030D-6E8A-4147-A177-3AD203B41FA5}">
                      <a16:colId xmlns:a16="http://schemas.microsoft.com/office/drawing/2014/main" val="247057955"/>
                    </a:ext>
                  </a:extLst>
                </a:gridCol>
              </a:tblGrid>
              <a:tr h="1560659">
                <a:tc>
                  <a:txBody>
                    <a:bodyPr/>
                    <a:lstStyle/>
                    <a:p>
                      <a:r>
                        <a:rPr lang="de-DE" sz="2400" baseline="0" dirty="0">
                          <a:solidFill>
                            <a:schemeClr val="tx1"/>
                          </a:solidFill>
                        </a:rPr>
                        <a:t>3.5.2017</a:t>
                      </a:r>
                      <a:endParaRPr lang="de-DE" sz="2400" dirty="0">
                        <a:solidFill>
                          <a:schemeClr val="tx1"/>
                        </a:solidFill>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0" baseline="0" dirty="0">
                          <a:solidFill>
                            <a:schemeClr val="tx1"/>
                          </a:solidFill>
                          <a:effectLst/>
                        </a:rPr>
                        <a:t>Beschwerden bei Zahn 37 sind zu 80 % gebessert, kaum mehr  Druck-,  </a:t>
                      </a:r>
                      <a:r>
                        <a:rPr lang="de-DE" sz="2400" b="0" dirty="0">
                          <a:solidFill>
                            <a:schemeClr val="tx1"/>
                          </a:solidFill>
                          <a:effectLst/>
                        </a:rPr>
                        <a:t>Wärme- und Kälteempfindlichkeit, Kloßgefühl im Hals „so gut  wie weg“, „alles in allem ist  es  besser“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b="0" dirty="0">
                          <a:solidFill>
                            <a:schemeClr val="tx1"/>
                          </a:solidFill>
                          <a:effectLst/>
                        </a:rPr>
                        <a:t>Schlaf ist  wieder  gut, </a:t>
                      </a:r>
                      <a:r>
                        <a:rPr lang="de-DE" sz="2400" b="0" dirty="0" err="1">
                          <a:solidFill>
                            <a:schemeClr val="tx1"/>
                          </a:solidFill>
                          <a:effectLst/>
                        </a:rPr>
                        <a:t>Nemased</a:t>
                      </a:r>
                      <a:r>
                        <a:rPr lang="de-DE" sz="2400" b="0" dirty="0">
                          <a:solidFill>
                            <a:schemeClr val="tx1"/>
                          </a:solidFill>
                          <a:effectLst/>
                        </a:rPr>
                        <a:t> wurde  gar nicht  eingenommen</a:t>
                      </a:r>
                      <a:endParaRPr lang="de-DE" sz="24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591461731"/>
              </p:ext>
            </p:extLst>
          </p:nvPr>
        </p:nvGraphicFramePr>
        <p:xfrm>
          <a:off x="237734" y="3077737"/>
          <a:ext cx="11742231" cy="822960"/>
        </p:xfrm>
        <a:graphic>
          <a:graphicData uri="http://schemas.openxmlformats.org/drawingml/2006/table">
            <a:tbl>
              <a:tblPr firstRow="1" bandRow="1">
                <a:tableStyleId>{5C22544A-7EE6-4342-B048-85BDC9FD1C3A}</a:tableStyleId>
              </a:tblPr>
              <a:tblGrid>
                <a:gridCol w="2169135">
                  <a:extLst>
                    <a:ext uri="{9D8B030D-6E8A-4147-A177-3AD203B41FA5}">
                      <a16:colId xmlns:a16="http://schemas.microsoft.com/office/drawing/2014/main" val="1689796766"/>
                    </a:ext>
                  </a:extLst>
                </a:gridCol>
                <a:gridCol w="9573096">
                  <a:extLst>
                    <a:ext uri="{9D8B030D-6E8A-4147-A177-3AD203B41FA5}">
                      <a16:colId xmlns:a16="http://schemas.microsoft.com/office/drawing/2014/main" val="1452140363"/>
                    </a:ext>
                  </a:extLst>
                </a:gridCol>
              </a:tblGrid>
              <a:tr h="704785">
                <a:tc>
                  <a:txBody>
                    <a:bodyPr/>
                    <a:lstStyle/>
                    <a:p>
                      <a:r>
                        <a:rPr lang="de-DE" sz="2400" b="1" dirty="0"/>
                        <a:t>Fazit 1: </a:t>
                      </a:r>
                    </a:p>
                  </a:txBody>
                  <a:tcPr/>
                </a:tc>
                <a:tc>
                  <a:txBody>
                    <a:bodyPr/>
                    <a:lstStyle/>
                    <a:p>
                      <a:r>
                        <a:rPr lang="de-DE" sz="2400" b="1" dirty="0"/>
                        <a:t>Statt einer  „</a:t>
                      </a:r>
                      <a:r>
                        <a:rPr lang="de-DE" sz="2400" b="1" dirty="0" err="1"/>
                        <a:t>Avitalisierung</a:t>
                      </a:r>
                      <a:r>
                        <a:rPr lang="de-DE" sz="2400" b="1" dirty="0"/>
                        <a:t>“  des Zahnes  37 erlebte  die Patientin eine systemische „Vitalisierung“ durch </a:t>
                      </a:r>
                      <a:r>
                        <a:rPr lang="de-DE" sz="2400" b="1" dirty="0" err="1"/>
                        <a:t>Chavita</a:t>
                      </a:r>
                      <a:r>
                        <a:rPr lang="de-DE" sz="2400" b="1" dirty="0"/>
                        <a:t> 5 und  </a:t>
                      </a:r>
                      <a:r>
                        <a:rPr lang="de-DE" sz="2400" b="1" dirty="0" err="1"/>
                        <a:t>Emvita</a:t>
                      </a:r>
                      <a:r>
                        <a:rPr lang="de-DE" sz="2400" b="1" dirty="0"/>
                        <a:t> 17.</a:t>
                      </a:r>
                    </a:p>
                  </a:txBody>
                  <a:tcPr/>
                </a:tc>
                <a:extLst>
                  <a:ext uri="{0D108BD9-81ED-4DB2-BD59-A6C34878D82A}">
                    <a16:rowId xmlns:a16="http://schemas.microsoft.com/office/drawing/2014/main" val="1929101782"/>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3570228850"/>
              </p:ext>
            </p:extLst>
          </p:nvPr>
        </p:nvGraphicFramePr>
        <p:xfrm>
          <a:off x="237735" y="3900697"/>
          <a:ext cx="11742231" cy="2225040"/>
        </p:xfrm>
        <a:graphic>
          <a:graphicData uri="http://schemas.openxmlformats.org/drawingml/2006/table">
            <a:tbl>
              <a:tblPr firstRow="1" bandRow="1">
                <a:tableStyleId>{5C22544A-7EE6-4342-B048-85BDC9FD1C3A}</a:tableStyleId>
              </a:tblPr>
              <a:tblGrid>
                <a:gridCol w="2176552">
                  <a:extLst>
                    <a:ext uri="{9D8B030D-6E8A-4147-A177-3AD203B41FA5}">
                      <a16:colId xmlns:a16="http://schemas.microsoft.com/office/drawing/2014/main" val="3881725618"/>
                    </a:ext>
                  </a:extLst>
                </a:gridCol>
                <a:gridCol w="9565679">
                  <a:extLst>
                    <a:ext uri="{9D8B030D-6E8A-4147-A177-3AD203B41FA5}">
                      <a16:colId xmlns:a16="http://schemas.microsoft.com/office/drawing/2014/main" val="1220212550"/>
                    </a:ext>
                  </a:extLst>
                </a:gridCol>
              </a:tblGrid>
              <a:tr h="886402">
                <a:tc>
                  <a:txBody>
                    <a:bodyPr/>
                    <a:lstStyle/>
                    <a:p>
                      <a:r>
                        <a:rPr lang="de-DE" sz="2800" b="1" dirty="0">
                          <a:solidFill>
                            <a:schemeClr val="tx1"/>
                          </a:solidFill>
                        </a:rPr>
                        <a:t>Fazit 2: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Die </a:t>
                      </a:r>
                      <a:r>
                        <a:rPr lang="en-US" sz="2800" dirty="0" err="1">
                          <a:solidFill>
                            <a:schemeClr val="tx1"/>
                          </a:solidFill>
                        </a:rPr>
                        <a:t>Vitalerhaltung</a:t>
                      </a:r>
                      <a:r>
                        <a:rPr lang="en-US" sz="2800" dirty="0">
                          <a:solidFill>
                            <a:schemeClr val="tx1"/>
                          </a:solidFill>
                        </a:rPr>
                        <a:t> der </a:t>
                      </a:r>
                      <a:r>
                        <a:rPr lang="en-US" sz="2800" dirty="0" err="1">
                          <a:solidFill>
                            <a:schemeClr val="tx1"/>
                          </a:solidFill>
                        </a:rPr>
                        <a:t>Zahnpulpa</a:t>
                      </a:r>
                      <a:r>
                        <a:rPr lang="en-US" sz="2800" dirty="0">
                          <a:solidFill>
                            <a:schemeClr val="tx1"/>
                          </a:solidFill>
                        </a:rPr>
                        <a:t> </a:t>
                      </a:r>
                      <a:r>
                        <a:rPr lang="en-US" sz="2800" dirty="0" err="1">
                          <a:solidFill>
                            <a:schemeClr val="tx1"/>
                          </a:solidFill>
                        </a:rPr>
                        <a:t>ist</a:t>
                      </a:r>
                      <a:r>
                        <a:rPr lang="en-US" sz="2800" dirty="0">
                          <a:solidFill>
                            <a:schemeClr val="tx1"/>
                          </a:solidFill>
                        </a:rPr>
                        <a:t> </a:t>
                      </a:r>
                      <a:r>
                        <a:rPr lang="en-US" sz="2800" dirty="0" err="1">
                          <a:solidFill>
                            <a:schemeClr val="tx1"/>
                          </a:solidFill>
                        </a:rPr>
                        <a:t>auch</a:t>
                      </a:r>
                      <a:r>
                        <a:rPr lang="en-US" sz="2800" dirty="0">
                          <a:solidFill>
                            <a:schemeClr val="tx1"/>
                          </a:solidFill>
                        </a:rPr>
                        <a:t> in </a:t>
                      </a:r>
                      <a:r>
                        <a:rPr lang="en-US" sz="2800" dirty="0" err="1">
                          <a:solidFill>
                            <a:schemeClr val="tx1"/>
                          </a:solidFill>
                        </a:rPr>
                        <a:t>scheinbar</a:t>
                      </a:r>
                      <a:r>
                        <a:rPr lang="en-US" sz="2800" dirty="0">
                          <a:solidFill>
                            <a:schemeClr val="tx1"/>
                          </a:solidFill>
                        </a:rPr>
                        <a:t> </a:t>
                      </a:r>
                      <a:r>
                        <a:rPr lang="en-US" sz="2800" dirty="0" err="1">
                          <a:solidFill>
                            <a:schemeClr val="tx1"/>
                          </a:solidFill>
                        </a:rPr>
                        <a:t>irreversiblen</a:t>
                      </a:r>
                      <a:r>
                        <a:rPr lang="en-US" sz="2800" dirty="0">
                          <a:solidFill>
                            <a:schemeClr val="tx1"/>
                          </a:solidFill>
                        </a:rPr>
                        <a:t> </a:t>
                      </a:r>
                      <a:r>
                        <a:rPr lang="en-US" sz="2800" dirty="0" err="1">
                          <a:solidFill>
                            <a:schemeClr val="tx1"/>
                          </a:solidFill>
                        </a:rPr>
                        <a:t>Situationen</a:t>
                      </a:r>
                      <a:r>
                        <a:rPr lang="en-US" sz="2800" dirty="0">
                          <a:solidFill>
                            <a:schemeClr val="tx1"/>
                          </a:solidFill>
                        </a:rPr>
                        <a:t> von </a:t>
                      </a:r>
                      <a:r>
                        <a:rPr lang="en-US" sz="2800" dirty="0" err="1">
                          <a:solidFill>
                            <a:schemeClr val="tx1"/>
                          </a:solidFill>
                        </a:rPr>
                        <a:t>Hyperämie</a:t>
                      </a:r>
                      <a:r>
                        <a:rPr lang="en-US" sz="2800" dirty="0">
                          <a:solidFill>
                            <a:schemeClr val="tx1"/>
                          </a:solidFill>
                        </a:rPr>
                        <a:t>/ Pulpitis serosa  </a:t>
                      </a:r>
                      <a:r>
                        <a:rPr lang="en-US" sz="2800" dirty="0" err="1">
                          <a:solidFill>
                            <a:schemeClr val="tx1"/>
                          </a:solidFill>
                        </a:rPr>
                        <a:t>möglich</a:t>
                      </a:r>
                      <a:r>
                        <a:rPr lang="en-US" sz="2800" dirty="0">
                          <a:solidFill>
                            <a:schemeClr val="tx1"/>
                          </a:solidFill>
                        </a:rPr>
                        <a:t>. Sie  </a:t>
                      </a:r>
                      <a:r>
                        <a:rPr lang="en-US" sz="2800" dirty="0" err="1">
                          <a:solidFill>
                            <a:schemeClr val="tx1"/>
                          </a:solidFill>
                        </a:rPr>
                        <a:t>sollte</a:t>
                      </a:r>
                      <a:r>
                        <a:rPr lang="en-US" sz="2800" dirty="0">
                          <a:solidFill>
                            <a:schemeClr val="tx1"/>
                          </a:solidFill>
                        </a:rPr>
                        <a:t>  die </a:t>
                      </a:r>
                      <a:r>
                        <a:rPr lang="en-US" sz="2800" dirty="0" err="1">
                          <a:solidFill>
                            <a:schemeClr val="tx1"/>
                          </a:solidFill>
                        </a:rPr>
                        <a:t>Methode</a:t>
                      </a:r>
                      <a:r>
                        <a:rPr lang="en-US" sz="2800" dirty="0">
                          <a:solidFill>
                            <a:schemeClr val="tx1"/>
                          </a:solidFill>
                        </a:rPr>
                        <a:t>  der  Wahl </a:t>
                      </a:r>
                      <a:r>
                        <a:rPr lang="en-US" sz="2800" dirty="0" err="1">
                          <a:solidFill>
                            <a:schemeClr val="tx1"/>
                          </a:solidFill>
                        </a:rPr>
                        <a:t>werden</a:t>
                      </a:r>
                      <a:r>
                        <a:rPr lang="en-US" sz="2800" dirty="0">
                          <a:solidFill>
                            <a:schemeClr val="tx1"/>
                          </a:solidFill>
                        </a:rPr>
                        <a:t>, </a:t>
                      </a:r>
                      <a:r>
                        <a:rPr lang="en-US" sz="2800" dirty="0" err="1">
                          <a:solidFill>
                            <a:schemeClr val="tx1"/>
                          </a:solidFill>
                        </a:rPr>
                        <a:t>statt</a:t>
                      </a:r>
                      <a:r>
                        <a:rPr lang="en-US" sz="2800" dirty="0">
                          <a:solidFill>
                            <a:schemeClr val="tx1"/>
                          </a:solidFill>
                        </a:rPr>
                        <a:t> </a:t>
                      </a:r>
                      <a:r>
                        <a:rPr lang="en-US" sz="2800" dirty="0" err="1">
                          <a:solidFill>
                            <a:schemeClr val="tx1"/>
                          </a:solidFill>
                        </a:rPr>
                        <a:t>dem</a:t>
                      </a:r>
                      <a:r>
                        <a:rPr lang="en-US" sz="2800" dirty="0">
                          <a:solidFill>
                            <a:schemeClr val="tx1"/>
                          </a:solidFill>
                        </a:rPr>
                        <a:t> </a:t>
                      </a:r>
                      <a:r>
                        <a:rPr lang="en-US" sz="2800" dirty="0" err="1">
                          <a:solidFill>
                            <a:schemeClr val="tx1"/>
                          </a:solidFill>
                        </a:rPr>
                        <a:t>Patienten</a:t>
                      </a:r>
                      <a:r>
                        <a:rPr lang="en-US" sz="2800" dirty="0">
                          <a:solidFill>
                            <a:schemeClr val="tx1"/>
                          </a:solidFill>
                        </a:rPr>
                        <a:t> </a:t>
                      </a:r>
                      <a:r>
                        <a:rPr lang="en-US" sz="2800" dirty="0" err="1">
                          <a:solidFill>
                            <a:schemeClr val="tx1"/>
                          </a:solidFill>
                        </a:rPr>
                        <a:t>voreilig</a:t>
                      </a:r>
                      <a:r>
                        <a:rPr lang="en-US" sz="2800" dirty="0">
                          <a:solidFill>
                            <a:schemeClr val="tx1"/>
                          </a:solidFill>
                        </a:rPr>
                        <a:t> die </a:t>
                      </a:r>
                      <a:r>
                        <a:rPr lang="en-US" sz="2800" dirty="0" err="1">
                          <a:solidFill>
                            <a:schemeClr val="tx1"/>
                          </a:solidFill>
                        </a:rPr>
                        <a:t>langfristigen</a:t>
                      </a:r>
                      <a:r>
                        <a:rPr lang="en-US" sz="2800" dirty="0">
                          <a:solidFill>
                            <a:schemeClr val="tx1"/>
                          </a:solidFill>
                        </a:rPr>
                        <a:t> </a:t>
                      </a:r>
                      <a:r>
                        <a:rPr lang="en-US" sz="2800" dirty="0" err="1">
                          <a:solidFill>
                            <a:schemeClr val="tx1"/>
                          </a:solidFill>
                        </a:rPr>
                        <a:t>Komplikationen</a:t>
                      </a:r>
                      <a:r>
                        <a:rPr lang="en-US" sz="2800" dirty="0">
                          <a:solidFill>
                            <a:schemeClr val="tx1"/>
                          </a:solidFill>
                        </a:rPr>
                        <a:t> </a:t>
                      </a:r>
                      <a:r>
                        <a:rPr lang="en-US" sz="2800" dirty="0" err="1">
                          <a:solidFill>
                            <a:schemeClr val="tx1"/>
                          </a:solidFill>
                        </a:rPr>
                        <a:t>einer</a:t>
                      </a:r>
                      <a:r>
                        <a:rPr lang="en-US" sz="2800" dirty="0">
                          <a:solidFill>
                            <a:schemeClr val="tx1"/>
                          </a:solidFill>
                        </a:rPr>
                        <a:t> </a:t>
                      </a:r>
                      <a:r>
                        <a:rPr lang="en-US" sz="2800" dirty="0" err="1">
                          <a:solidFill>
                            <a:schemeClr val="tx1"/>
                          </a:solidFill>
                        </a:rPr>
                        <a:t>lokalen</a:t>
                      </a:r>
                      <a:r>
                        <a:rPr lang="en-US" sz="2800" dirty="0">
                          <a:solidFill>
                            <a:schemeClr val="tx1"/>
                          </a:solidFill>
                        </a:rPr>
                        <a:t> </a:t>
                      </a:r>
                      <a:r>
                        <a:rPr lang="en-US" sz="2800" dirty="0" err="1">
                          <a:solidFill>
                            <a:schemeClr val="tx1"/>
                          </a:solidFill>
                        </a:rPr>
                        <a:t>Gewebsnekrose</a:t>
                      </a:r>
                      <a:r>
                        <a:rPr lang="en-US" sz="2800" dirty="0">
                          <a:solidFill>
                            <a:schemeClr val="tx1"/>
                          </a:solidFill>
                        </a:rPr>
                        <a:t> </a:t>
                      </a:r>
                      <a:r>
                        <a:rPr lang="en-US" sz="2800" dirty="0" err="1">
                          <a:solidFill>
                            <a:schemeClr val="tx1"/>
                          </a:solidFill>
                        </a:rPr>
                        <a:t>zuzumuten</a:t>
                      </a:r>
                      <a:r>
                        <a:rPr lang="en-US" sz="2800" dirty="0">
                          <a:solidFill>
                            <a:schemeClr val="tx1"/>
                          </a:solidFill>
                        </a:rPr>
                        <a:t>.</a:t>
                      </a:r>
                      <a:endParaRPr lang="en-US" sz="2800" b="0" baseline="0" dirty="0">
                        <a:solidFill>
                          <a:schemeClr val="tx1"/>
                        </a:solidFill>
                        <a:latin typeface="+mn-lt"/>
                      </a:endParaRPr>
                    </a:p>
                  </a:txBody>
                  <a:tcPr>
                    <a:solidFill>
                      <a:schemeClr val="accent1">
                        <a:lumMod val="20000"/>
                        <a:lumOff val="80000"/>
                      </a:schemeClr>
                    </a:solidFill>
                  </a:tcPr>
                </a:tc>
                <a:extLst>
                  <a:ext uri="{0D108BD9-81ED-4DB2-BD59-A6C34878D82A}">
                    <a16:rowId xmlns:a16="http://schemas.microsoft.com/office/drawing/2014/main" val="1362701106"/>
                  </a:ext>
                </a:extLst>
              </a:tr>
            </a:tbl>
          </a:graphicData>
        </a:graphic>
      </p:graphicFrame>
    </p:spTree>
    <p:extLst>
      <p:ext uri="{BB962C8B-B14F-4D97-AF65-F5344CB8AC3E}">
        <p14:creationId xmlns:p14="http://schemas.microsoft.com/office/powerpoint/2010/main" val="97549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648" y="120444"/>
            <a:ext cx="11106150" cy="1325563"/>
          </a:xfrm>
        </p:spPr>
        <p:txBody>
          <a:bodyPr/>
          <a:lstStyle/>
          <a:p>
            <a:r>
              <a:rPr lang="en-US" dirty="0"/>
              <a:t>Egger: Urformen des Malens</a:t>
            </a:r>
            <a:br>
              <a:rPr lang="en-US" dirty="0"/>
            </a:b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4945" y="365125"/>
            <a:ext cx="2434244" cy="3347085"/>
          </a:xfrm>
          <a:prstGeom prst="rect">
            <a:avLst/>
          </a:prstGeom>
        </p:spPr>
      </p:pic>
      <p:sp>
        <p:nvSpPr>
          <p:cNvPr id="5" name="Rechteck 4"/>
          <p:cNvSpPr/>
          <p:nvPr/>
        </p:nvSpPr>
        <p:spPr>
          <a:xfrm>
            <a:off x="247648" y="749758"/>
            <a:ext cx="11815821" cy="5339923"/>
          </a:xfrm>
          <a:prstGeom prst="rect">
            <a:avLst/>
          </a:prstGeom>
        </p:spPr>
        <p:txBody>
          <a:bodyPr wrap="square">
            <a:spAutoFit/>
          </a:bodyPr>
          <a:lstStyle/>
          <a:p>
            <a:r>
              <a:rPr lang="en-US" sz="2400" dirty="0"/>
              <a:t>Die Urformen sind "eine unmittelbare Aufzeichnung dessen, </a:t>
            </a:r>
          </a:p>
          <a:p>
            <a:r>
              <a:rPr lang="en-US" sz="2400" dirty="0"/>
              <a:t>was das Kind bis zu dem Zeitpunkt, in dem es mit Malen beginnt, </a:t>
            </a:r>
          </a:p>
          <a:p>
            <a:r>
              <a:rPr lang="en-US" sz="2400" dirty="0"/>
              <a:t>physisch und psychisch erfahren hat, (...) eine Aufzeichnung dessen,</a:t>
            </a:r>
          </a:p>
          <a:p>
            <a:pPr>
              <a:spcAft>
                <a:spcPts val="600"/>
              </a:spcAft>
            </a:pPr>
            <a:r>
              <a:rPr lang="en-US" sz="2400" dirty="0"/>
              <a:t>was der Körper in seiner Entwicklung erfährt " / S. 20</a:t>
            </a:r>
          </a:p>
          <a:p>
            <a:r>
              <a:rPr lang="en-US" sz="2400" dirty="0"/>
              <a:t>1. </a:t>
            </a:r>
            <a:r>
              <a:rPr lang="en-US" sz="2400" b="1" dirty="0"/>
              <a:t>Ich-Erfahrungen:</a:t>
            </a:r>
            <a:r>
              <a:rPr lang="en-US" sz="2400" dirty="0"/>
              <a:t>              Kritzelknäuel,  Spirale,     Kreis</a:t>
            </a:r>
          </a:p>
          <a:p>
            <a:endParaRPr lang="en-US" sz="2400" dirty="0"/>
          </a:p>
          <a:p>
            <a:endParaRPr lang="en-US" sz="2400" dirty="0"/>
          </a:p>
          <a:p>
            <a:r>
              <a:rPr lang="en-US" sz="2400" dirty="0"/>
              <a:t>2</a:t>
            </a:r>
            <a:r>
              <a:rPr lang="en-US" sz="2400" b="1" dirty="0"/>
              <a:t>. Innenraum-Erfahrungen: </a:t>
            </a:r>
            <a:r>
              <a:rPr lang="en-US" sz="2400" dirty="0"/>
              <a:t>Zentrum, Achse, Urkreuz, Pulspunkte</a:t>
            </a:r>
          </a:p>
          <a:p>
            <a:endParaRPr lang="en-US" sz="2400" dirty="0"/>
          </a:p>
          <a:p>
            <a:endParaRPr lang="en-US" sz="2400" dirty="0"/>
          </a:p>
          <a:p>
            <a:r>
              <a:rPr lang="en-US" sz="2400" dirty="0">
                <a:effectLst/>
              </a:rPr>
              <a:t>3</a:t>
            </a:r>
            <a:r>
              <a:rPr lang="en-US" sz="2400" b="1" dirty="0">
                <a:effectLst/>
              </a:rPr>
              <a:t>. Beziehungs-Erfahrungen: </a:t>
            </a:r>
            <a:r>
              <a:rPr lang="en-US" sz="2400" dirty="0">
                <a:effectLst/>
              </a:rPr>
              <a:t>unorientierte Tastfigur, orientierte Tastfigur, Spuren, Raumbilder</a:t>
            </a:r>
          </a:p>
          <a:p>
            <a:endParaRPr lang="en-US" sz="2400" dirty="0">
              <a:effectLst/>
            </a:endParaRPr>
          </a:p>
          <a:p>
            <a:endParaRPr lang="en-US" sz="2400" dirty="0"/>
          </a:p>
          <a:p>
            <a:r>
              <a:rPr lang="en-US" sz="2400" dirty="0"/>
              <a:t>4</a:t>
            </a:r>
            <a:r>
              <a:rPr lang="en-US" sz="2400" b="1" dirty="0"/>
              <a:t>. Kreativitäts-Erfahrungen: </a:t>
            </a:r>
            <a:r>
              <a:rPr lang="en-US" sz="2400" dirty="0"/>
              <a:t>Kreuzungen, Kasten</a:t>
            </a:r>
            <a:endParaRPr lang="en-US" sz="2400" dirty="0">
              <a:effectLst/>
            </a:endParaRP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3687" y="2798502"/>
            <a:ext cx="636977" cy="582910"/>
          </a:xfrm>
          <a:prstGeom prst="rect">
            <a:avLst/>
          </a:prstGeom>
        </p:spPr>
      </p:pic>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8952" y="2784691"/>
            <a:ext cx="499406" cy="547397"/>
          </a:xfrm>
          <a:prstGeom prst="rect">
            <a:avLst/>
          </a:prstGeom>
        </p:spPr>
      </p:pic>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1851" y="2732553"/>
            <a:ext cx="583200" cy="599535"/>
          </a:xfrm>
          <a:prstGeom prst="rect">
            <a:avLst/>
          </a:prstGeom>
        </p:spPr>
      </p:pic>
      <p:pic>
        <p:nvPicPr>
          <p:cNvPr id="15" name="Grafi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1795" y="3858094"/>
            <a:ext cx="580760" cy="576000"/>
          </a:xfrm>
          <a:prstGeom prst="rect">
            <a:avLst/>
          </a:prstGeom>
        </p:spPr>
      </p:pic>
      <p:pic>
        <p:nvPicPr>
          <p:cNvPr id="17" name="Grafik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7779" y="3878699"/>
            <a:ext cx="571173" cy="576000"/>
          </a:xfrm>
          <a:prstGeom prst="rect">
            <a:avLst/>
          </a:prstGeom>
        </p:spPr>
      </p:pic>
      <p:pic>
        <p:nvPicPr>
          <p:cNvPr id="19" name="Grafik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28358" y="3892977"/>
            <a:ext cx="566659" cy="576000"/>
          </a:xfrm>
          <a:prstGeom prst="rect">
            <a:avLst/>
          </a:prstGeom>
        </p:spPr>
      </p:pic>
      <p:pic>
        <p:nvPicPr>
          <p:cNvPr id="21" name="Grafik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92733" y="3877277"/>
            <a:ext cx="599542" cy="576000"/>
          </a:xfrm>
          <a:prstGeom prst="rect">
            <a:avLst/>
          </a:prstGeom>
        </p:spPr>
      </p:pic>
      <p:pic>
        <p:nvPicPr>
          <p:cNvPr id="23" name="Grafik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40862" y="4910776"/>
            <a:ext cx="580144" cy="576000"/>
          </a:xfrm>
          <a:prstGeom prst="rect">
            <a:avLst/>
          </a:prstGeom>
        </p:spPr>
      </p:pic>
      <p:pic>
        <p:nvPicPr>
          <p:cNvPr id="25" name="Grafik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54168" y="4910776"/>
            <a:ext cx="338565" cy="576000"/>
          </a:xfrm>
          <a:prstGeom prst="rect">
            <a:avLst/>
          </a:prstGeom>
        </p:spPr>
      </p:pic>
      <p:pic>
        <p:nvPicPr>
          <p:cNvPr id="27" name="Grafik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44612" y="4913778"/>
            <a:ext cx="662312" cy="576000"/>
          </a:xfrm>
          <a:prstGeom prst="rect">
            <a:avLst/>
          </a:prstGeom>
        </p:spPr>
      </p:pic>
      <p:pic>
        <p:nvPicPr>
          <p:cNvPr id="29" name="Grafik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87120" y="4910776"/>
            <a:ext cx="596152" cy="576000"/>
          </a:xfrm>
          <a:prstGeom prst="rect">
            <a:avLst/>
          </a:prstGeom>
        </p:spPr>
      </p:pic>
      <p:pic>
        <p:nvPicPr>
          <p:cNvPr id="31" name="Grafik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88434" y="6051553"/>
            <a:ext cx="667482" cy="576000"/>
          </a:xfrm>
          <a:prstGeom prst="rect">
            <a:avLst/>
          </a:prstGeom>
        </p:spPr>
      </p:pic>
      <p:pic>
        <p:nvPicPr>
          <p:cNvPr id="33" name="Grafik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85134" y="6029014"/>
            <a:ext cx="543224" cy="540000"/>
          </a:xfrm>
          <a:prstGeom prst="rect">
            <a:avLst/>
          </a:prstGeom>
        </p:spPr>
      </p:pic>
    </p:spTree>
    <p:extLst>
      <p:ext uri="{BB962C8B-B14F-4D97-AF65-F5344CB8AC3E}">
        <p14:creationId xmlns:p14="http://schemas.microsoft.com/office/powerpoint/2010/main" val="248014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1730810" y="0"/>
            <a:ext cx="8730379" cy="6858000"/>
          </a:xfrm>
          <a:prstGeom prst="rect">
            <a:avLst/>
          </a:prstGeom>
        </p:spPr>
      </p:pic>
    </p:spTree>
    <p:extLst>
      <p:ext uri="{BB962C8B-B14F-4D97-AF65-F5344CB8AC3E}">
        <p14:creationId xmlns:p14="http://schemas.microsoft.com/office/powerpoint/2010/main" val="2940712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520118" y="0"/>
            <a:ext cx="9151763" cy="6858000"/>
          </a:xfrm>
          <a:prstGeom prst="rect">
            <a:avLst/>
          </a:prstGeom>
        </p:spPr>
      </p:pic>
    </p:spTree>
    <p:extLst>
      <p:ext uri="{BB962C8B-B14F-4D97-AF65-F5344CB8AC3E}">
        <p14:creationId xmlns:p14="http://schemas.microsoft.com/office/powerpoint/2010/main" val="2789073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713841" y="134472"/>
            <a:ext cx="10553249" cy="6723528"/>
          </a:xfrm>
          <a:prstGeom prst="rect">
            <a:avLst/>
          </a:prstGeom>
        </p:spPr>
      </p:pic>
    </p:spTree>
    <p:extLst>
      <p:ext uri="{BB962C8B-B14F-4D97-AF65-F5344CB8AC3E}">
        <p14:creationId xmlns:p14="http://schemas.microsoft.com/office/powerpoint/2010/main" val="23904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85749" y="147637"/>
            <a:ext cx="10944225" cy="6894195"/>
          </a:xfrm>
          <a:prstGeom prst="rect">
            <a:avLst/>
          </a:prstGeom>
          <a:noFill/>
        </p:spPr>
        <p:txBody>
          <a:bodyPr wrap="square" rtlCol="0">
            <a:spAutoFit/>
          </a:bodyPr>
          <a:lstStyle/>
          <a:p>
            <a:r>
              <a:rPr lang="de-DE" sz="3200" dirty="0"/>
              <a:t>„Symptomlosigkeit bedeutet keine Heilung … </a:t>
            </a:r>
          </a:p>
          <a:p>
            <a:r>
              <a:rPr lang="de-DE" sz="3200" dirty="0"/>
              <a:t>weil sie ja auch Schwäche beinhalten kann. (…) </a:t>
            </a:r>
          </a:p>
          <a:p>
            <a:endParaRPr lang="de-DE" sz="3200" dirty="0"/>
          </a:p>
          <a:p>
            <a:r>
              <a:rPr lang="de-DE" sz="3200" dirty="0"/>
              <a:t>Die Vielgestaltigkeit der Symptome gilt es zu </a:t>
            </a:r>
          </a:p>
          <a:p>
            <a:r>
              <a:rPr lang="de-DE" sz="3200" dirty="0"/>
              <a:t>durchschauen, um zum Wesen der Krankheit</a:t>
            </a:r>
          </a:p>
          <a:p>
            <a:r>
              <a:rPr lang="de-DE" sz="3200" dirty="0"/>
              <a:t>vorzudringen. Die Beseitigung der Symptome </a:t>
            </a:r>
          </a:p>
          <a:p>
            <a:r>
              <a:rPr lang="de-DE" sz="3200" dirty="0"/>
              <a:t>bedeutet keine Heilung. Die Therapie muss bis </a:t>
            </a:r>
          </a:p>
          <a:p>
            <a:r>
              <a:rPr lang="de-DE" sz="3200" dirty="0"/>
              <a:t>zum Kern des Leidens vordringen.“</a:t>
            </a:r>
          </a:p>
          <a:p>
            <a:endParaRPr lang="de-DE" sz="3200" dirty="0"/>
          </a:p>
          <a:p>
            <a:r>
              <a:rPr lang="de-DE" sz="3200" dirty="0"/>
              <a:t>„Die Zahnreihen haben einen tieferen Sinn, als  aus  dem Zweck der Speisezerkleinerung hervorgeht.“</a:t>
            </a:r>
          </a:p>
          <a:p>
            <a:endParaRPr lang="de-DE" sz="2400" dirty="0"/>
          </a:p>
          <a:p>
            <a:r>
              <a:rPr lang="de-DE" sz="2400" dirty="0"/>
              <a:t>Prof. Dr. Dr. Wilhelm Balters (1893-1973), Zahnarzt und Arzt, Erfinder  des „Bionators“ und  des „NUK-Saugers“</a:t>
            </a:r>
          </a:p>
          <a:p>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5375" y="347662"/>
            <a:ext cx="2895600" cy="4049316"/>
          </a:xfrm>
          <a:prstGeom prst="rect">
            <a:avLst/>
          </a:prstGeom>
        </p:spPr>
      </p:pic>
    </p:spTree>
    <p:extLst>
      <p:ext uri="{BB962C8B-B14F-4D97-AF65-F5344CB8AC3E}">
        <p14:creationId xmlns:p14="http://schemas.microsoft.com/office/powerpoint/2010/main" val="136413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97018" y="5785314"/>
            <a:ext cx="7814772" cy="1325563"/>
          </a:xfrm>
        </p:spPr>
        <p:txBody>
          <a:bodyPr>
            <a:normAutofit/>
          </a:bodyPr>
          <a:lstStyle/>
          <a:p>
            <a:r>
              <a:rPr lang="de-DE" dirty="0"/>
              <a:t>Danke für Ihre Aufmerksamkeit!</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14" y="0"/>
            <a:ext cx="8008883" cy="6006663"/>
          </a:xfrm>
          <a:prstGeom prst="rect">
            <a:avLst/>
          </a:prstGeom>
        </p:spPr>
      </p:pic>
      <p:pic>
        <p:nvPicPr>
          <p:cNvPr id="3" name="Grafik 2"/>
          <p:cNvPicPr>
            <a:picLocks noChangeAspect="1"/>
          </p:cNvPicPr>
          <p:nvPr/>
        </p:nvPicPr>
        <p:blipFill>
          <a:blip r:embed="rId3"/>
          <a:stretch>
            <a:fillRect/>
          </a:stretch>
        </p:blipFill>
        <p:spPr>
          <a:xfrm>
            <a:off x="8124497" y="0"/>
            <a:ext cx="4174586" cy="6006663"/>
          </a:xfrm>
          <a:prstGeom prst="rect">
            <a:avLst/>
          </a:prstGeom>
        </p:spPr>
      </p:pic>
    </p:spTree>
    <p:extLst>
      <p:ext uri="{BB962C8B-B14F-4D97-AF65-F5344CB8AC3E}">
        <p14:creationId xmlns:p14="http://schemas.microsoft.com/office/powerpoint/2010/main" val="31855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1525" y="0"/>
            <a:ext cx="10515600" cy="1325563"/>
          </a:xfrm>
        </p:spPr>
        <p:txBody>
          <a:bodyPr>
            <a:normAutofit fontScale="90000"/>
          </a:bodyPr>
          <a:lstStyle/>
          <a:p>
            <a:br>
              <a:rPr lang="de-DE" dirty="0"/>
            </a:br>
            <a:r>
              <a:rPr lang="de-DE" dirty="0"/>
              <a:t>Zur  Epidemiologie  von Zahnpathologien</a:t>
            </a:r>
            <a:br>
              <a:rPr lang="de-DE" dirty="0"/>
            </a:br>
            <a:r>
              <a:rPr lang="de-DE" dirty="0"/>
              <a:t>in Deutschland  (Jahreszahlen für 2015)</a:t>
            </a:r>
          </a:p>
        </p:txBody>
      </p:sp>
      <p:sp>
        <p:nvSpPr>
          <p:cNvPr id="3" name="Inhaltsplatzhalter 2"/>
          <p:cNvSpPr>
            <a:spLocks noGrp="1"/>
          </p:cNvSpPr>
          <p:nvPr>
            <p:ph idx="1"/>
          </p:nvPr>
        </p:nvSpPr>
        <p:spPr>
          <a:xfrm>
            <a:off x="838200" y="1825625"/>
            <a:ext cx="11353800" cy="4351338"/>
          </a:xfrm>
        </p:spPr>
        <p:txBody>
          <a:bodyPr>
            <a:normAutofit fontScale="92500" lnSpcReduction="10000"/>
          </a:bodyPr>
          <a:lstStyle/>
          <a:p>
            <a:r>
              <a:rPr lang="de-DE" dirty="0"/>
              <a:t>Überempfindliche Zähne                                         8,6 Mio (geschätzt)</a:t>
            </a:r>
          </a:p>
          <a:p>
            <a:r>
              <a:rPr lang="de-DE" dirty="0"/>
              <a:t>Zahnkaries		                                                  51,6 Mio Füllungen </a:t>
            </a:r>
          </a:p>
          <a:p>
            <a:r>
              <a:rPr lang="de-DE" dirty="0"/>
              <a:t>Parodontose                                                             21,1 Mio behandelte Zähne</a:t>
            </a:r>
          </a:p>
          <a:p>
            <a:r>
              <a:rPr lang="de-DE" dirty="0"/>
              <a:t>endodontisch versorgte Zähne                                7,0 Mio</a:t>
            </a:r>
          </a:p>
          <a:p>
            <a:r>
              <a:rPr lang="de-DE" dirty="0"/>
              <a:t>Wurzelspitzenresektionen                                        0,28 Mio</a:t>
            </a:r>
          </a:p>
          <a:p>
            <a:r>
              <a:rPr lang="de-DE" dirty="0"/>
              <a:t>Zahnentfernungen                                                   12,7 Mio</a:t>
            </a:r>
          </a:p>
          <a:p>
            <a:r>
              <a:rPr lang="de-DE" dirty="0"/>
              <a:t>Wundheilungsstörungen                                           1,1 Mio (geschätzt)</a:t>
            </a:r>
          </a:p>
          <a:p>
            <a:r>
              <a:rPr lang="de-DE" dirty="0"/>
              <a:t>Implantate                                                                   1,0 Mio</a:t>
            </a:r>
          </a:p>
          <a:p>
            <a:r>
              <a:rPr lang="de-DE" dirty="0"/>
              <a:t>Implantatverluste                                                       0,14 Mio (geschätzt)</a:t>
            </a:r>
          </a:p>
          <a:p>
            <a:r>
              <a:rPr lang="de-DE" sz="2200" dirty="0"/>
              <a:t>Quellen: Statistisches Jahrbuch der KZBV 2016, Barmer-GEK Report 2014, Prof. Dr. Wagner / Mainz</a:t>
            </a:r>
          </a:p>
        </p:txBody>
      </p:sp>
    </p:spTree>
    <p:extLst>
      <p:ext uri="{BB962C8B-B14F-4D97-AF65-F5344CB8AC3E}">
        <p14:creationId xmlns:p14="http://schemas.microsoft.com/office/powerpoint/2010/main" val="142456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8125" y="155575"/>
            <a:ext cx="11115675" cy="1325563"/>
          </a:xfrm>
        </p:spPr>
        <p:txBody>
          <a:bodyPr/>
          <a:lstStyle/>
          <a:p>
            <a:r>
              <a:rPr lang="en-US" b="1" dirty="0"/>
              <a:t>Der </a:t>
            </a:r>
            <a:r>
              <a:rPr lang="en-US" b="1" dirty="0">
                <a:solidFill>
                  <a:srgbClr val="FF0000"/>
                </a:solidFill>
              </a:rPr>
              <a:t>rote Faden </a:t>
            </a:r>
            <a:r>
              <a:rPr lang="en-US" b="1" dirty="0"/>
              <a:t>des Zahnschmerz-Geschehens  (1)</a:t>
            </a:r>
            <a:br>
              <a:rPr lang="en-US" dirty="0"/>
            </a:br>
            <a:endParaRPr lang="de-DE" dirty="0"/>
          </a:p>
        </p:txBody>
      </p:sp>
      <p:sp>
        <p:nvSpPr>
          <p:cNvPr id="3" name="Inhaltsplatzhalter 2"/>
          <p:cNvSpPr>
            <a:spLocks noGrp="1"/>
          </p:cNvSpPr>
          <p:nvPr>
            <p:ph idx="1"/>
          </p:nvPr>
        </p:nvSpPr>
        <p:spPr>
          <a:xfrm>
            <a:off x="304800" y="904876"/>
            <a:ext cx="11620500" cy="5953124"/>
          </a:xfrm>
        </p:spPr>
        <p:txBody>
          <a:bodyPr>
            <a:normAutofit fontScale="92500" lnSpcReduction="10000"/>
          </a:bodyPr>
          <a:lstStyle/>
          <a:p>
            <a:pPr marL="0" indent="0">
              <a:buNone/>
            </a:pPr>
            <a:r>
              <a:rPr lang="en-US" b="1" dirty="0"/>
              <a:t>Dietrich Volkmer:</a:t>
            </a:r>
          </a:p>
          <a:p>
            <a:pPr marL="0" indent="0">
              <a:buNone/>
            </a:pPr>
            <a:r>
              <a:rPr lang="en-US" i="1" dirty="0"/>
              <a:t>"Bei vielen </a:t>
            </a:r>
            <a:r>
              <a:rPr lang="en-US" i="1" dirty="0" err="1"/>
              <a:t>Patienten</a:t>
            </a:r>
            <a:r>
              <a:rPr lang="en-US" i="1" dirty="0"/>
              <a:t> mit Schmerzen, die in meine Praxis </a:t>
            </a:r>
            <a:r>
              <a:rPr lang="en-US" i="1" dirty="0" err="1"/>
              <a:t>kommen</a:t>
            </a:r>
            <a:r>
              <a:rPr lang="en-US" i="1" dirty="0"/>
              <a:t>, </a:t>
            </a:r>
            <a:r>
              <a:rPr lang="en-US" i="1" dirty="0" err="1"/>
              <a:t>zieht</a:t>
            </a:r>
            <a:r>
              <a:rPr lang="en-US" i="1" dirty="0"/>
              <a:t> sich die </a:t>
            </a:r>
            <a:r>
              <a:rPr lang="en-US" i="1" dirty="0" err="1"/>
              <a:t>folgende</a:t>
            </a:r>
            <a:r>
              <a:rPr lang="en-US" i="1" dirty="0"/>
              <a:t> </a:t>
            </a:r>
            <a:r>
              <a:rPr lang="en-US" i="1" dirty="0" err="1"/>
              <a:t>Behandlung</a:t>
            </a:r>
            <a:r>
              <a:rPr lang="en-US" i="1" dirty="0"/>
              <a:t> </a:t>
            </a:r>
            <a:r>
              <a:rPr lang="en-US" i="1" dirty="0" err="1"/>
              <a:t>wie</a:t>
            </a:r>
            <a:r>
              <a:rPr lang="en-US" i="1" dirty="0"/>
              <a:t> </a:t>
            </a:r>
            <a:r>
              <a:rPr lang="en-US" i="1" dirty="0" err="1"/>
              <a:t>ein</a:t>
            </a:r>
            <a:r>
              <a:rPr lang="en-US" i="1" dirty="0"/>
              <a:t> </a:t>
            </a:r>
            <a:r>
              <a:rPr lang="en-US" b="1" i="1" dirty="0" err="1"/>
              <a:t>stereotyper</a:t>
            </a:r>
            <a:r>
              <a:rPr lang="en-US" b="1" i="1" dirty="0"/>
              <a:t> </a:t>
            </a:r>
            <a:r>
              <a:rPr lang="en-US" b="1" i="1" dirty="0" err="1"/>
              <a:t>roter</a:t>
            </a:r>
            <a:r>
              <a:rPr lang="en-US" b="1" i="1" dirty="0"/>
              <a:t> Faden</a:t>
            </a:r>
            <a:r>
              <a:rPr lang="en-US" i="1" dirty="0"/>
              <a:t> </a:t>
            </a:r>
            <a:r>
              <a:rPr lang="en-US" i="1" dirty="0" err="1"/>
              <a:t>durch</a:t>
            </a:r>
            <a:r>
              <a:rPr lang="en-US" i="1" dirty="0"/>
              <a:t> die </a:t>
            </a:r>
            <a:r>
              <a:rPr lang="en-US" i="1" dirty="0" err="1"/>
              <a:t>Vorgeschichte</a:t>
            </a:r>
            <a:r>
              <a:rPr lang="en-US" i="1" dirty="0"/>
              <a:t>:</a:t>
            </a:r>
          </a:p>
          <a:p>
            <a:r>
              <a:rPr lang="en-US" i="1" dirty="0"/>
              <a:t> </a:t>
            </a:r>
            <a:r>
              <a:rPr lang="en-US" b="1" i="1" dirty="0"/>
              <a:t>Schmerzen</a:t>
            </a:r>
            <a:r>
              <a:rPr lang="en-US" i="1" dirty="0"/>
              <a:t> an einem Zahn </a:t>
            </a:r>
          </a:p>
          <a:p>
            <a:r>
              <a:rPr lang="en-US" i="1" dirty="0"/>
              <a:t> diverse </a:t>
            </a:r>
            <a:r>
              <a:rPr lang="en-US" b="1" i="1" dirty="0"/>
              <a:t>palliative </a:t>
            </a:r>
            <a:r>
              <a:rPr lang="en-US" b="1" i="1" dirty="0" err="1"/>
              <a:t>Behandlung</a:t>
            </a:r>
            <a:r>
              <a:rPr lang="en-US" i="1" dirty="0" err="1"/>
              <a:t>sversuche</a:t>
            </a:r>
            <a:r>
              <a:rPr lang="en-US" i="1" dirty="0"/>
              <a:t>, weil </a:t>
            </a:r>
            <a:r>
              <a:rPr lang="en-US" i="1" dirty="0" err="1"/>
              <a:t>nichts</a:t>
            </a:r>
            <a:r>
              <a:rPr lang="en-US" i="1" dirty="0"/>
              <a:t> </a:t>
            </a:r>
            <a:r>
              <a:rPr lang="en-US" i="1" dirty="0" err="1"/>
              <a:t>hilft</a:t>
            </a:r>
            <a:r>
              <a:rPr lang="en-US" i="1" dirty="0"/>
              <a:t> &gt;&gt;</a:t>
            </a:r>
          </a:p>
          <a:p>
            <a:r>
              <a:rPr lang="en-US" i="1" dirty="0"/>
              <a:t> </a:t>
            </a:r>
            <a:r>
              <a:rPr lang="en-US" b="1" i="1" dirty="0" err="1"/>
              <a:t>Wurzelbehandlung</a:t>
            </a:r>
            <a:r>
              <a:rPr lang="en-US" i="1" dirty="0"/>
              <a:t>, </a:t>
            </a:r>
            <a:r>
              <a:rPr lang="en-US" i="1" dirty="0" err="1"/>
              <a:t>aber</a:t>
            </a:r>
            <a:r>
              <a:rPr lang="en-US" i="1" dirty="0"/>
              <a:t> &gt;&gt;</a:t>
            </a:r>
          </a:p>
          <a:p>
            <a:r>
              <a:rPr lang="en-US" i="1" dirty="0"/>
              <a:t>der Zahn </a:t>
            </a:r>
            <a:r>
              <a:rPr lang="en-US" i="1" dirty="0" err="1"/>
              <a:t>gibt</a:t>
            </a:r>
            <a:r>
              <a:rPr lang="en-US" i="1" dirty="0"/>
              <a:t> </a:t>
            </a:r>
            <a:r>
              <a:rPr lang="en-US" i="1" dirty="0" err="1"/>
              <a:t>keine</a:t>
            </a:r>
            <a:r>
              <a:rPr lang="en-US" i="1" dirty="0"/>
              <a:t> </a:t>
            </a:r>
            <a:r>
              <a:rPr lang="en-US" i="1" dirty="0" err="1"/>
              <a:t>Ruhe</a:t>
            </a:r>
            <a:r>
              <a:rPr lang="en-US" i="1" dirty="0"/>
              <a:t>, die </a:t>
            </a:r>
            <a:r>
              <a:rPr lang="en-US" b="1" i="1" dirty="0"/>
              <a:t>Schmerzen </a:t>
            </a:r>
            <a:r>
              <a:rPr lang="en-US" b="1" i="1" dirty="0" err="1"/>
              <a:t>bestehen</a:t>
            </a:r>
            <a:r>
              <a:rPr lang="en-US" b="1" i="1" dirty="0"/>
              <a:t> </a:t>
            </a:r>
            <a:r>
              <a:rPr lang="en-US" b="1" i="1" dirty="0" err="1"/>
              <a:t>weiter</a:t>
            </a:r>
            <a:r>
              <a:rPr lang="en-US" i="1" dirty="0"/>
              <a:t>.</a:t>
            </a:r>
          </a:p>
          <a:p>
            <a:r>
              <a:rPr lang="en-US" i="1" dirty="0" err="1"/>
              <a:t>Daher</a:t>
            </a:r>
            <a:r>
              <a:rPr lang="en-US" i="1" dirty="0"/>
              <a:t> </a:t>
            </a:r>
            <a:r>
              <a:rPr lang="en-US" i="1" dirty="0" err="1"/>
              <a:t>erfolgt</a:t>
            </a:r>
            <a:r>
              <a:rPr lang="en-US" i="1" dirty="0"/>
              <a:t> eine </a:t>
            </a:r>
            <a:r>
              <a:rPr lang="en-US" b="1" i="1" dirty="0" err="1"/>
              <a:t>Wurzelspitzenresektion</a:t>
            </a:r>
            <a:r>
              <a:rPr lang="en-US" i="1" dirty="0"/>
              <a:t>, </a:t>
            </a:r>
            <a:r>
              <a:rPr lang="en-US" i="1" dirty="0" err="1"/>
              <a:t>teilweise</a:t>
            </a:r>
            <a:r>
              <a:rPr lang="en-US" i="1" dirty="0"/>
              <a:t> </a:t>
            </a:r>
            <a:r>
              <a:rPr lang="en-US" i="1" dirty="0" err="1"/>
              <a:t>sogar</a:t>
            </a:r>
            <a:r>
              <a:rPr lang="en-US" i="1" dirty="0"/>
              <a:t> an den </a:t>
            </a:r>
            <a:r>
              <a:rPr lang="en-US" i="1" dirty="0" err="1"/>
              <a:t>oberen</a:t>
            </a:r>
            <a:r>
              <a:rPr lang="en-US" i="1" dirty="0"/>
              <a:t> und </a:t>
            </a:r>
            <a:r>
              <a:rPr lang="en-US" i="1" dirty="0" err="1"/>
              <a:t>unteren</a:t>
            </a:r>
            <a:r>
              <a:rPr lang="en-US" i="1" dirty="0"/>
              <a:t> </a:t>
            </a:r>
            <a:r>
              <a:rPr lang="en-US" i="1" dirty="0" err="1"/>
              <a:t>Molaren</a:t>
            </a:r>
            <a:r>
              <a:rPr lang="en-US" i="1" dirty="0"/>
              <a:t>.</a:t>
            </a:r>
          </a:p>
          <a:p>
            <a:r>
              <a:rPr lang="en-US" i="1" dirty="0"/>
              <a:t>Aber: Der Zahn </a:t>
            </a:r>
            <a:r>
              <a:rPr lang="en-US" i="1" dirty="0" err="1"/>
              <a:t>schmerzt</a:t>
            </a:r>
            <a:r>
              <a:rPr lang="en-US" i="1" dirty="0"/>
              <a:t> nach </a:t>
            </a:r>
            <a:r>
              <a:rPr lang="en-US" i="1" dirty="0" err="1"/>
              <a:t>wie</a:t>
            </a:r>
            <a:r>
              <a:rPr lang="en-US" i="1" dirty="0"/>
              <a:t> </a:t>
            </a:r>
            <a:r>
              <a:rPr lang="en-US" i="1" dirty="0" err="1"/>
              <a:t>vor</a:t>
            </a:r>
            <a:r>
              <a:rPr lang="en-US" i="1" dirty="0"/>
              <a:t>. Unter der </a:t>
            </a:r>
            <a:r>
              <a:rPr lang="en-US" i="1" dirty="0" err="1"/>
              <a:t>Voraussetzung</a:t>
            </a:r>
            <a:r>
              <a:rPr lang="en-US" i="1" dirty="0"/>
              <a:t>, dass </a:t>
            </a:r>
            <a:r>
              <a:rPr lang="en-US" i="1" dirty="0" err="1"/>
              <a:t>keiner</a:t>
            </a:r>
            <a:r>
              <a:rPr lang="en-US" i="1" dirty="0"/>
              <a:t> der </a:t>
            </a:r>
            <a:r>
              <a:rPr lang="en-US" i="1" dirty="0" err="1"/>
              <a:t>Nachbarzähne</a:t>
            </a:r>
            <a:r>
              <a:rPr lang="en-US" i="1" dirty="0"/>
              <a:t> der "</a:t>
            </a:r>
            <a:r>
              <a:rPr lang="en-US" i="1" dirty="0" err="1"/>
              <a:t>Schuldige</a:t>
            </a:r>
            <a:r>
              <a:rPr lang="en-US" i="1" dirty="0"/>
              <a:t>" ist, </a:t>
            </a:r>
            <a:r>
              <a:rPr lang="en-US" i="1" dirty="0" err="1"/>
              <a:t>wird</a:t>
            </a:r>
            <a:r>
              <a:rPr lang="en-US" i="1" dirty="0"/>
              <a:t> der Zahn </a:t>
            </a:r>
            <a:r>
              <a:rPr lang="en-US" i="1" dirty="0" err="1"/>
              <a:t>schlußendlich</a:t>
            </a:r>
            <a:r>
              <a:rPr lang="en-US" i="1" dirty="0"/>
              <a:t> </a:t>
            </a:r>
            <a:r>
              <a:rPr lang="en-US" b="1" i="1" dirty="0" err="1"/>
              <a:t>gezogen</a:t>
            </a:r>
            <a:r>
              <a:rPr lang="en-US" i="1" dirty="0"/>
              <a:t>.</a:t>
            </a:r>
          </a:p>
          <a:p>
            <a:r>
              <a:rPr lang="en-US" i="1" dirty="0"/>
              <a:t>Die </a:t>
            </a:r>
            <a:r>
              <a:rPr lang="en-US" b="1" i="1" dirty="0" err="1"/>
              <a:t>Wundheilung</a:t>
            </a:r>
            <a:r>
              <a:rPr lang="en-US" b="1" i="1" dirty="0"/>
              <a:t> </a:t>
            </a:r>
            <a:r>
              <a:rPr lang="en-US" i="1" dirty="0" err="1"/>
              <a:t>erweist</a:t>
            </a:r>
            <a:r>
              <a:rPr lang="en-US" i="1" dirty="0"/>
              <a:t> sich oft als </a:t>
            </a:r>
            <a:r>
              <a:rPr lang="en-US" i="1" dirty="0" err="1"/>
              <a:t>schwierig</a:t>
            </a:r>
            <a:r>
              <a:rPr lang="en-US" i="1" dirty="0"/>
              <a:t>, </a:t>
            </a:r>
            <a:r>
              <a:rPr lang="en-US" i="1" dirty="0" err="1"/>
              <a:t>besonders</a:t>
            </a:r>
            <a:r>
              <a:rPr lang="en-US" i="1" dirty="0"/>
              <a:t> im </a:t>
            </a:r>
            <a:r>
              <a:rPr lang="en-US" i="1" dirty="0" err="1"/>
              <a:t>Bereich</a:t>
            </a:r>
            <a:r>
              <a:rPr lang="en-US" i="1" dirty="0"/>
              <a:t> der </a:t>
            </a:r>
            <a:r>
              <a:rPr lang="en-US" i="1" dirty="0" err="1"/>
              <a:t>oberen</a:t>
            </a:r>
            <a:r>
              <a:rPr lang="en-US" i="1" dirty="0"/>
              <a:t> und </a:t>
            </a:r>
            <a:r>
              <a:rPr lang="en-US" i="1" dirty="0" err="1"/>
              <a:t>unteren</a:t>
            </a:r>
            <a:r>
              <a:rPr lang="en-US" i="1" dirty="0"/>
              <a:t> </a:t>
            </a:r>
            <a:r>
              <a:rPr lang="en-US" i="1" dirty="0" err="1"/>
              <a:t>Molaren</a:t>
            </a:r>
            <a:r>
              <a:rPr lang="en-US" i="1" dirty="0"/>
              <a:t> und</a:t>
            </a:r>
          </a:p>
          <a:p>
            <a:r>
              <a:rPr lang="en-US" i="1" dirty="0"/>
              <a:t>die </a:t>
            </a:r>
            <a:r>
              <a:rPr lang="en-US" b="1" i="1" dirty="0"/>
              <a:t>Schmerzen </a:t>
            </a:r>
            <a:r>
              <a:rPr lang="en-US" i="1" dirty="0"/>
              <a:t>in </a:t>
            </a:r>
            <a:r>
              <a:rPr lang="en-US" i="1" dirty="0" err="1"/>
              <a:t>diesem</a:t>
            </a:r>
            <a:r>
              <a:rPr lang="en-US" i="1" dirty="0"/>
              <a:t> </a:t>
            </a:r>
            <a:r>
              <a:rPr lang="en-US" i="1" dirty="0" err="1"/>
              <a:t>Zahngebiet</a:t>
            </a:r>
            <a:r>
              <a:rPr lang="en-US" i="1" dirty="0"/>
              <a:t> </a:t>
            </a:r>
            <a:r>
              <a:rPr lang="en-US" b="1" i="1" dirty="0" err="1"/>
              <a:t>bestehen</a:t>
            </a:r>
            <a:r>
              <a:rPr lang="en-US" b="1" i="1" dirty="0"/>
              <a:t> </a:t>
            </a:r>
            <a:r>
              <a:rPr lang="en-US" b="1" i="1" dirty="0" err="1"/>
              <a:t>weiter</a:t>
            </a:r>
            <a:r>
              <a:rPr lang="en-US" i="1" dirty="0"/>
              <a:t>.”</a:t>
            </a:r>
          </a:p>
          <a:p>
            <a:endParaRPr lang="de-DE" dirty="0"/>
          </a:p>
        </p:txBody>
      </p:sp>
    </p:spTree>
    <p:extLst>
      <p:ext uri="{BB962C8B-B14F-4D97-AF65-F5344CB8AC3E}">
        <p14:creationId xmlns:p14="http://schemas.microsoft.com/office/powerpoint/2010/main" val="3985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3374" y="17462"/>
            <a:ext cx="11382375" cy="1325563"/>
          </a:xfrm>
        </p:spPr>
        <p:txBody>
          <a:bodyPr/>
          <a:lstStyle/>
          <a:p>
            <a:r>
              <a:rPr lang="en-US" b="1" dirty="0"/>
              <a:t>Der </a:t>
            </a:r>
            <a:r>
              <a:rPr lang="en-US" b="1" dirty="0">
                <a:solidFill>
                  <a:srgbClr val="FF0000"/>
                </a:solidFill>
              </a:rPr>
              <a:t>rote Faden </a:t>
            </a:r>
            <a:r>
              <a:rPr lang="en-US" b="1" dirty="0"/>
              <a:t>des Zahnschmerz-Geschehens (2)</a:t>
            </a:r>
            <a:endParaRPr lang="de-DE" dirty="0"/>
          </a:p>
        </p:txBody>
      </p:sp>
      <p:sp>
        <p:nvSpPr>
          <p:cNvPr id="3" name="Inhaltsplatzhalter 2"/>
          <p:cNvSpPr>
            <a:spLocks noGrp="1"/>
          </p:cNvSpPr>
          <p:nvPr>
            <p:ph idx="1"/>
          </p:nvPr>
        </p:nvSpPr>
        <p:spPr>
          <a:xfrm>
            <a:off x="142875" y="1162050"/>
            <a:ext cx="11763375" cy="5495925"/>
          </a:xfrm>
        </p:spPr>
        <p:txBody>
          <a:bodyPr>
            <a:normAutofit fontScale="92500" lnSpcReduction="20000"/>
          </a:bodyPr>
          <a:lstStyle/>
          <a:p>
            <a:r>
              <a:rPr lang="en-US" b="1" dirty="0"/>
              <a:t>Dietrich Volkmer:</a:t>
            </a:r>
          </a:p>
          <a:p>
            <a:r>
              <a:rPr lang="en-US" i="1" dirty="0"/>
              <a:t>“Jetzt ist eine </a:t>
            </a:r>
            <a:r>
              <a:rPr lang="en-US" i="1" dirty="0" err="1"/>
              <a:t>weitere</a:t>
            </a:r>
            <a:r>
              <a:rPr lang="en-US" i="1" dirty="0"/>
              <a:t> </a:t>
            </a:r>
            <a:r>
              <a:rPr lang="en-US" i="1" dirty="0" err="1"/>
              <a:t>Behandlung</a:t>
            </a:r>
            <a:r>
              <a:rPr lang="en-US" i="1" dirty="0"/>
              <a:t> nicht </a:t>
            </a:r>
            <a:r>
              <a:rPr lang="en-US" i="1" dirty="0" err="1"/>
              <a:t>einfach</a:t>
            </a:r>
            <a:r>
              <a:rPr lang="en-US" i="1" dirty="0"/>
              <a:t>. </a:t>
            </a:r>
            <a:r>
              <a:rPr lang="en-US" i="1" dirty="0" err="1"/>
              <a:t>Denn</a:t>
            </a:r>
            <a:r>
              <a:rPr lang="en-US" i="1" dirty="0"/>
              <a:t>:</a:t>
            </a:r>
          </a:p>
          <a:p>
            <a:r>
              <a:rPr lang="en-US" i="1" dirty="0"/>
              <a:t>Es ist wenig </a:t>
            </a:r>
            <a:r>
              <a:rPr lang="en-US" i="1" dirty="0" err="1"/>
              <a:t>zweckmäßig</a:t>
            </a:r>
            <a:r>
              <a:rPr lang="en-US" i="1" dirty="0"/>
              <a:t>, </a:t>
            </a:r>
            <a:r>
              <a:rPr lang="en-US" i="1" dirty="0" err="1"/>
              <a:t>schon</a:t>
            </a:r>
            <a:r>
              <a:rPr lang="en-US" i="1" dirty="0"/>
              <a:t> wieder in das </a:t>
            </a:r>
            <a:r>
              <a:rPr lang="en-US" i="1" dirty="0" err="1"/>
              <a:t>malträtierte</a:t>
            </a:r>
            <a:r>
              <a:rPr lang="en-US" i="1" dirty="0"/>
              <a:t> </a:t>
            </a:r>
            <a:r>
              <a:rPr lang="en-US" i="1" dirty="0" err="1"/>
              <a:t>Gebiet</a:t>
            </a:r>
            <a:r>
              <a:rPr lang="en-US" i="1" dirty="0"/>
              <a:t> </a:t>
            </a:r>
            <a:r>
              <a:rPr lang="en-US" i="1" dirty="0" err="1"/>
              <a:t>operativ</a:t>
            </a:r>
            <a:r>
              <a:rPr lang="en-US" i="1" dirty="0"/>
              <a:t> </a:t>
            </a:r>
            <a:r>
              <a:rPr lang="en-US" i="1" dirty="0" err="1"/>
              <a:t>einzugreifen</a:t>
            </a:r>
            <a:r>
              <a:rPr lang="en-US" i="1" dirty="0"/>
              <a:t>.</a:t>
            </a:r>
          </a:p>
          <a:p>
            <a:r>
              <a:rPr lang="en-US" i="1" dirty="0"/>
              <a:t>Die </a:t>
            </a:r>
            <a:r>
              <a:rPr lang="en-US" i="1" dirty="0" err="1"/>
              <a:t>Gefahr</a:t>
            </a:r>
            <a:r>
              <a:rPr lang="en-US" i="1" dirty="0"/>
              <a:t> einer </a:t>
            </a:r>
            <a:r>
              <a:rPr lang="en-US" i="1" dirty="0" err="1"/>
              <a:t>erneuten</a:t>
            </a:r>
            <a:r>
              <a:rPr lang="en-US" i="1" dirty="0"/>
              <a:t> </a:t>
            </a:r>
            <a:r>
              <a:rPr lang="en-US" i="1" dirty="0" err="1"/>
              <a:t>Wundheilungsstörung</a:t>
            </a:r>
            <a:r>
              <a:rPr lang="en-US" i="1" dirty="0"/>
              <a:t> ist nach </a:t>
            </a:r>
            <a:r>
              <a:rPr lang="en-US" i="1" dirty="0" err="1"/>
              <a:t>meinen</a:t>
            </a:r>
            <a:r>
              <a:rPr lang="en-US" i="1" dirty="0"/>
              <a:t> </a:t>
            </a:r>
            <a:r>
              <a:rPr lang="en-US" i="1" dirty="0" err="1"/>
              <a:t>Erfahrungen</a:t>
            </a:r>
            <a:r>
              <a:rPr lang="en-US" i="1" dirty="0"/>
              <a:t> sehr </a:t>
            </a:r>
            <a:r>
              <a:rPr lang="en-US" i="1" dirty="0" err="1"/>
              <a:t>hoch</a:t>
            </a:r>
            <a:r>
              <a:rPr lang="en-US" i="1" dirty="0"/>
              <a:t>.</a:t>
            </a:r>
          </a:p>
          <a:p>
            <a:r>
              <a:rPr lang="en-US" i="1" dirty="0" err="1"/>
              <a:t>Zudem</a:t>
            </a:r>
            <a:r>
              <a:rPr lang="en-US" i="1" dirty="0"/>
              <a:t> ist der Patient alles andere als </a:t>
            </a:r>
            <a:r>
              <a:rPr lang="en-US" i="1" dirty="0" err="1"/>
              <a:t>erneut</a:t>
            </a:r>
            <a:r>
              <a:rPr lang="en-US" i="1" dirty="0"/>
              <a:t> </a:t>
            </a:r>
            <a:r>
              <a:rPr lang="en-US" i="1" dirty="0" err="1"/>
              <a:t>für</a:t>
            </a:r>
            <a:r>
              <a:rPr lang="en-US" i="1" dirty="0"/>
              <a:t> eine Operation </a:t>
            </a:r>
            <a:r>
              <a:rPr lang="en-US" i="1" dirty="0" err="1"/>
              <a:t>motivierbar</a:t>
            </a:r>
            <a:r>
              <a:rPr lang="en-US" i="1" dirty="0"/>
              <a:t>.</a:t>
            </a:r>
          </a:p>
          <a:p>
            <a:pPr marL="0" indent="0">
              <a:buNone/>
            </a:pPr>
            <a:endParaRPr lang="en-US" i="1" dirty="0"/>
          </a:p>
          <a:p>
            <a:r>
              <a:rPr lang="en-US" i="1" dirty="0" err="1"/>
              <a:t>Welche</a:t>
            </a:r>
            <a:r>
              <a:rPr lang="en-US" i="1" dirty="0"/>
              <a:t> </a:t>
            </a:r>
            <a:r>
              <a:rPr lang="en-US" b="1" i="1" dirty="0" err="1"/>
              <a:t>Auswege</a:t>
            </a:r>
            <a:r>
              <a:rPr lang="en-US" i="1" dirty="0"/>
              <a:t> </a:t>
            </a:r>
            <a:r>
              <a:rPr lang="en-US" i="1" dirty="0" err="1"/>
              <a:t>gibt</a:t>
            </a:r>
            <a:r>
              <a:rPr lang="en-US" i="1" dirty="0"/>
              <a:t> es </a:t>
            </a:r>
            <a:r>
              <a:rPr lang="en-US" i="1" dirty="0" err="1"/>
              <a:t>aus</a:t>
            </a:r>
            <a:r>
              <a:rPr lang="en-US" i="1" dirty="0"/>
              <a:t> dem Dilemma?</a:t>
            </a:r>
          </a:p>
          <a:p>
            <a:r>
              <a:rPr lang="en-US" i="1" dirty="0"/>
              <a:t>1. </a:t>
            </a:r>
            <a:r>
              <a:rPr lang="en-US" i="1" dirty="0" err="1"/>
              <a:t>Wie</a:t>
            </a:r>
            <a:r>
              <a:rPr lang="en-US" i="1" dirty="0"/>
              <a:t> </a:t>
            </a:r>
            <a:r>
              <a:rPr lang="en-US" i="1" dirty="0" err="1"/>
              <a:t>steht</a:t>
            </a:r>
            <a:r>
              <a:rPr lang="en-US" i="1" dirty="0"/>
              <a:t> es um das </a:t>
            </a:r>
            <a:r>
              <a:rPr lang="en-US" i="1" dirty="0" err="1"/>
              <a:t>Immunsystem</a:t>
            </a:r>
            <a:r>
              <a:rPr lang="en-US" i="1" dirty="0"/>
              <a:t> des </a:t>
            </a:r>
            <a:r>
              <a:rPr lang="en-US" i="1" dirty="0" err="1"/>
              <a:t>Patienten</a:t>
            </a:r>
            <a:r>
              <a:rPr lang="en-US" i="1" dirty="0"/>
              <a:t>?</a:t>
            </a:r>
          </a:p>
          <a:p>
            <a:r>
              <a:rPr lang="en-US" i="1" dirty="0"/>
              <a:t>2. </a:t>
            </a:r>
            <a:r>
              <a:rPr lang="en-US" i="1" dirty="0" err="1"/>
              <a:t>Welche</a:t>
            </a:r>
            <a:r>
              <a:rPr lang="en-US" i="1" dirty="0"/>
              <a:t> </a:t>
            </a:r>
            <a:r>
              <a:rPr lang="en-US" i="1" dirty="0" err="1"/>
              <a:t>Organe</a:t>
            </a:r>
            <a:r>
              <a:rPr lang="en-US" i="1" dirty="0"/>
              <a:t> </a:t>
            </a:r>
            <a:r>
              <a:rPr lang="en-US" i="1" dirty="0" err="1"/>
              <a:t>haben</a:t>
            </a:r>
            <a:r>
              <a:rPr lang="en-US" i="1" dirty="0"/>
              <a:t> </a:t>
            </a:r>
            <a:r>
              <a:rPr lang="en-US" i="1" dirty="0" err="1"/>
              <a:t>einen</a:t>
            </a:r>
            <a:r>
              <a:rPr lang="en-US" i="1" dirty="0"/>
              <a:t> </a:t>
            </a:r>
            <a:r>
              <a:rPr lang="en-US" i="1" dirty="0" err="1"/>
              <a:t>resonanzkettenmäßigen</a:t>
            </a:r>
            <a:r>
              <a:rPr lang="en-US" i="1" dirty="0"/>
              <a:t> </a:t>
            </a:r>
            <a:r>
              <a:rPr lang="en-US" i="1" dirty="0" err="1"/>
              <a:t>Bezug</a:t>
            </a:r>
            <a:r>
              <a:rPr lang="en-US" i="1" dirty="0"/>
              <a:t> zu dem </a:t>
            </a:r>
            <a:r>
              <a:rPr lang="en-US" i="1" dirty="0" err="1"/>
              <a:t>Wundgebiet</a:t>
            </a:r>
            <a:r>
              <a:rPr lang="en-US" i="1" dirty="0"/>
              <a:t>?</a:t>
            </a:r>
          </a:p>
          <a:p>
            <a:r>
              <a:rPr lang="en-US" i="1" dirty="0"/>
              <a:t>3. </a:t>
            </a:r>
            <a:r>
              <a:rPr lang="en-US" i="1" dirty="0" err="1"/>
              <a:t>Liegt</a:t>
            </a:r>
            <a:r>
              <a:rPr lang="en-US" i="1" dirty="0"/>
              <a:t> eine </a:t>
            </a:r>
            <a:r>
              <a:rPr lang="en-US" i="1" dirty="0" err="1"/>
              <a:t>Speichel-Acidose</a:t>
            </a:r>
            <a:r>
              <a:rPr lang="en-US" i="1" dirty="0"/>
              <a:t> </a:t>
            </a:r>
            <a:r>
              <a:rPr lang="en-US" i="1" dirty="0" err="1"/>
              <a:t>vor</a:t>
            </a:r>
            <a:r>
              <a:rPr lang="en-US" i="1" dirty="0"/>
              <a:t>?</a:t>
            </a:r>
          </a:p>
          <a:p>
            <a:r>
              <a:rPr lang="en-US" i="1" dirty="0"/>
              <a:t>4. Ist der Patient </a:t>
            </a:r>
            <a:r>
              <a:rPr lang="en-US" i="1" dirty="0" err="1"/>
              <a:t>Raucher</a:t>
            </a:r>
            <a:r>
              <a:rPr lang="en-US" i="1" dirty="0"/>
              <a:t> / -in?</a:t>
            </a:r>
          </a:p>
          <a:p>
            <a:r>
              <a:rPr lang="en-US" i="1" dirty="0"/>
              <a:t>5. </a:t>
            </a:r>
            <a:r>
              <a:rPr lang="en-US" i="1" dirty="0" err="1"/>
              <a:t>Liegen</a:t>
            </a:r>
            <a:r>
              <a:rPr lang="en-US" i="1" dirty="0"/>
              <a:t> </a:t>
            </a:r>
            <a:r>
              <a:rPr lang="en-US" i="1" dirty="0" err="1"/>
              <a:t>große</a:t>
            </a:r>
            <a:r>
              <a:rPr lang="en-US" i="1" dirty="0"/>
              <a:t> </a:t>
            </a:r>
            <a:r>
              <a:rPr lang="en-US" i="1" dirty="0" err="1"/>
              <a:t>Amalgamfüllungen</a:t>
            </a:r>
            <a:r>
              <a:rPr lang="en-US" i="1" dirty="0"/>
              <a:t> </a:t>
            </a:r>
            <a:r>
              <a:rPr lang="en-US" i="1" dirty="0" err="1"/>
              <a:t>neben</a:t>
            </a:r>
            <a:r>
              <a:rPr lang="en-US" i="1" dirty="0"/>
              <a:t> dem </a:t>
            </a:r>
            <a:r>
              <a:rPr lang="en-US" i="1" dirty="0" err="1"/>
              <a:t>Wundgebiet</a:t>
            </a:r>
            <a:r>
              <a:rPr lang="en-US" i="1" dirty="0"/>
              <a:t>?”</a:t>
            </a:r>
          </a:p>
          <a:p>
            <a:endParaRPr lang="de-DE" dirty="0"/>
          </a:p>
        </p:txBody>
      </p:sp>
    </p:spTree>
    <p:extLst>
      <p:ext uri="{BB962C8B-B14F-4D97-AF65-F5344CB8AC3E}">
        <p14:creationId xmlns:p14="http://schemas.microsoft.com/office/powerpoint/2010/main" val="15044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501" y="0"/>
            <a:ext cx="11763373" cy="1339850"/>
          </a:xfrm>
        </p:spPr>
        <p:txBody>
          <a:bodyPr>
            <a:normAutofit/>
          </a:bodyPr>
          <a:lstStyle/>
          <a:p>
            <a:r>
              <a:rPr lang="en-US" b="1" dirty="0"/>
              <a:t>Der </a:t>
            </a:r>
            <a:r>
              <a:rPr lang="en-US" b="1" dirty="0">
                <a:solidFill>
                  <a:srgbClr val="FF0000"/>
                </a:solidFill>
              </a:rPr>
              <a:t>rote Faden </a:t>
            </a:r>
            <a:r>
              <a:rPr lang="en-US" b="1" dirty="0"/>
              <a:t>des Zahnschmerz-Geschehens (3)</a:t>
            </a:r>
            <a:endParaRPr lang="de-DE" dirty="0"/>
          </a:p>
        </p:txBody>
      </p:sp>
      <p:sp>
        <p:nvSpPr>
          <p:cNvPr id="3" name="Inhaltsplatzhalter 2"/>
          <p:cNvSpPr>
            <a:spLocks noGrp="1"/>
          </p:cNvSpPr>
          <p:nvPr>
            <p:ph idx="1"/>
          </p:nvPr>
        </p:nvSpPr>
        <p:spPr>
          <a:xfrm>
            <a:off x="190501" y="1143000"/>
            <a:ext cx="11906250" cy="5610225"/>
          </a:xfrm>
        </p:spPr>
        <p:txBody>
          <a:bodyPr>
            <a:normAutofit/>
          </a:bodyPr>
          <a:lstStyle/>
          <a:p>
            <a:pPr marL="0" indent="0">
              <a:buNone/>
            </a:pPr>
            <a:r>
              <a:rPr lang="en-US" b="1" dirty="0"/>
              <a:t>Was Volkmer nicht </a:t>
            </a:r>
            <a:r>
              <a:rPr lang="en-US" b="1" dirty="0" err="1"/>
              <a:t>testet</a:t>
            </a:r>
            <a:r>
              <a:rPr lang="en-US" dirty="0"/>
              <a:t>:</a:t>
            </a:r>
            <a:br>
              <a:rPr lang="en-US" dirty="0"/>
            </a:br>
            <a:r>
              <a:rPr lang="en-US" dirty="0"/>
              <a:t>1. </a:t>
            </a:r>
            <a:r>
              <a:rPr lang="en-US" dirty="0" err="1"/>
              <a:t>Gibt</a:t>
            </a:r>
            <a:r>
              <a:rPr lang="en-US" dirty="0"/>
              <a:t> es </a:t>
            </a:r>
            <a:r>
              <a:rPr lang="en-US" b="1" dirty="0" err="1"/>
              <a:t>chakrenassoziierte</a:t>
            </a:r>
            <a:r>
              <a:rPr lang="en-US" b="1" dirty="0"/>
              <a:t> </a:t>
            </a:r>
            <a:r>
              <a:rPr lang="en-US" b="1" dirty="0" err="1"/>
              <a:t>Energieblockaden</a:t>
            </a:r>
            <a:r>
              <a:rPr lang="en-US" dirty="0"/>
              <a:t>?</a:t>
            </a:r>
            <a:br>
              <a:rPr lang="en-US" dirty="0"/>
            </a:br>
            <a:r>
              <a:rPr lang="en-US" dirty="0"/>
              <a:t>2. Was </a:t>
            </a:r>
            <a:r>
              <a:rPr lang="en-US" dirty="0" err="1"/>
              <a:t>passiert</a:t>
            </a:r>
            <a:r>
              <a:rPr lang="en-US" dirty="0"/>
              <a:t>, </a:t>
            </a:r>
            <a:r>
              <a:rPr lang="en-US" dirty="0" err="1"/>
              <a:t>wenn</a:t>
            </a:r>
            <a:r>
              <a:rPr lang="en-US" dirty="0"/>
              <a:t> </a:t>
            </a:r>
            <a:r>
              <a:rPr lang="en-US" dirty="0" err="1"/>
              <a:t>diese</a:t>
            </a:r>
            <a:r>
              <a:rPr lang="en-US" dirty="0"/>
              <a:t> </a:t>
            </a:r>
            <a:r>
              <a:rPr lang="en-US" dirty="0" err="1"/>
              <a:t>Energieblockaden</a:t>
            </a:r>
            <a:r>
              <a:rPr lang="en-US" dirty="0"/>
              <a:t> </a:t>
            </a:r>
            <a:r>
              <a:rPr lang="en-US" dirty="0" err="1"/>
              <a:t>behandelt</a:t>
            </a:r>
            <a:r>
              <a:rPr lang="en-US" dirty="0"/>
              <a:t> werden? </a:t>
            </a:r>
          </a:p>
          <a:p>
            <a:pPr marL="0" indent="0">
              <a:buNone/>
            </a:pPr>
            <a:endParaRPr lang="en-US" dirty="0"/>
          </a:p>
          <a:p>
            <a:pPr marL="0" indent="0">
              <a:buNone/>
            </a:pPr>
            <a:r>
              <a:rPr lang="en-US" b="1" dirty="0"/>
              <a:t>Meine </a:t>
            </a:r>
            <a:r>
              <a:rPr lang="en-US" b="1" dirty="0" err="1"/>
              <a:t>Auswege</a:t>
            </a:r>
            <a:r>
              <a:rPr lang="en-US" b="1" dirty="0"/>
              <a:t> als PSE-</a:t>
            </a:r>
            <a:r>
              <a:rPr lang="en-US" b="1" dirty="0" err="1"/>
              <a:t>Therapeut</a:t>
            </a:r>
            <a:r>
              <a:rPr lang="en-US" b="1" dirty="0"/>
              <a:t>: </a:t>
            </a:r>
            <a:endParaRPr lang="en-US" dirty="0"/>
          </a:p>
          <a:p>
            <a:pPr marL="0" indent="0">
              <a:buNone/>
            </a:pPr>
            <a:r>
              <a:rPr lang="en-US" dirty="0"/>
              <a:t>1. </a:t>
            </a:r>
            <a:r>
              <a:rPr lang="en-US" dirty="0" err="1"/>
              <a:t>Gibt</a:t>
            </a:r>
            <a:r>
              <a:rPr lang="en-US" dirty="0"/>
              <a:t> es </a:t>
            </a:r>
            <a:r>
              <a:rPr lang="en-US" b="1" dirty="0" err="1"/>
              <a:t>Energieblockaden</a:t>
            </a:r>
            <a:r>
              <a:rPr lang="en-US" dirty="0"/>
              <a:t>, die das </a:t>
            </a:r>
            <a:r>
              <a:rPr lang="en-US" dirty="0" err="1"/>
              <a:t>Immunsystem</a:t>
            </a:r>
            <a:r>
              <a:rPr lang="en-US" dirty="0"/>
              <a:t> des </a:t>
            </a:r>
            <a:r>
              <a:rPr lang="en-US" dirty="0" err="1"/>
              <a:t>Patienten</a:t>
            </a:r>
            <a:r>
              <a:rPr lang="en-US" dirty="0"/>
              <a:t> </a:t>
            </a:r>
            <a:r>
              <a:rPr lang="en-US" dirty="0" err="1"/>
              <a:t>lähmen</a:t>
            </a:r>
            <a:r>
              <a:rPr lang="en-US" dirty="0"/>
              <a:t>?</a:t>
            </a:r>
          </a:p>
          <a:p>
            <a:pPr marL="0" indent="0">
              <a:buNone/>
            </a:pPr>
            <a:r>
              <a:rPr lang="en-US" dirty="0"/>
              <a:t>2. </a:t>
            </a:r>
            <a:r>
              <a:rPr lang="en-US" dirty="0" err="1"/>
              <a:t>Gibt</a:t>
            </a:r>
            <a:r>
              <a:rPr lang="en-US" dirty="0"/>
              <a:t> es </a:t>
            </a:r>
            <a:r>
              <a:rPr lang="en-US" dirty="0" err="1"/>
              <a:t>aktive</a:t>
            </a:r>
            <a:r>
              <a:rPr lang="en-US" dirty="0"/>
              <a:t> </a:t>
            </a:r>
            <a:r>
              <a:rPr lang="en-US" b="1" dirty="0" err="1"/>
              <a:t>Konflikte</a:t>
            </a:r>
            <a:r>
              <a:rPr lang="en-US" dirty="0"/>
              <a:t>, die </a:t>
            </a:r>
            <a:r>
              <a:rPr lang="en-US" dirty="0" err="1"/>
              <a:t>einen</a:t>
            </a:r>
            <a:r>
              <a:rPr lang="en-US" dirty="0"/>
              <a:t> </a:t>
            </a:r>
            <a:r>
              <a:rPr lang="en-US" b="1" dirty="0" err="1"/>
              <a:t>Resonanzbezug</a:t>
            </a:r>
            <a:r>
              <a:rPr lang="en-US" b="1" dirty="0"/>
              <a:t> </a:t>
            </a:r>
            <a:r>
              <a:rPr lang="en-US" dirty="0" err="1"/>
              <a:t>zum</a:t>
            </a:r>
            <a:r>
              <a:rPr lang="en-US" dirty="0"/>
              <a:t> </a:t>
            </a:r>
            <a:r>
              <a:rPr lang="en-US" b="1" dirty="0" err="1"/>
              <a:t>Zahngebiet</a:t>
            </a:r>
            <a:r>
              <a:rPr lang="en-US" dirty="0"/>
              <a:t> </a:t>
            </a:r>
            <a:r>
              <a:rPr lang="en-US" dirty="0" err="1"/>
              <a:t>haben</a:t>
            </a:r>
            <a:r>
              <a:rPr lang="en-US" dirty="0"/>
              <a:t>?</a:t>
            </a:r>
          </a:p>
          <a:p>
            <a:pPr marL="0" indent="0">
              <a:buNone/>
            </a:pPr>
            <a:r>
              <a:rPr lang="en-US" dirty="0"/>
              <a:t>3. </a:t>
            </a:r>
            <a:r>
              <a:rPr lang="en-US" dirty="0" err="1"/>
              <a:t>Welche</a:t>
            </a:r>
            <a:r>
              <a:rPr lang="en-US" dirty="0"/>
              <a:t> </a:t>
            </a:r>
            <a:r>
              <a:rPr lang="en-US" b="1" dirty="0"/>
              <a:t>Zellstufe</a:t>
            </a:r>
            <a:r>
              <a:rPr lang="en-US" dirty="0"/>
              <a:t> ist </a:t>
            </a:r>
            <a:r>
              <a:rPr lang="en-US" dirty="0" err="1"/>
              <a:t>beim</a:t>
            </a:r>
            <a:r>
              <a:rPr lang="en-US" dirty="0"/>
              <a:t> </a:t>
            </a:r>
            <a:r>
              <a:rPr lang="en-US" dirty="0" err="1"/>
              <a:t>Patienten</a:t>
            </a:r>
            <a:r>
              <a:rPr lang="en-US" dirty="0"/>
              <a:t> zu finden?</a:t>
            </a:r>
          </a:p>
          <a:p>
            <a:pPr marL="0" indent="0">
              <a:buNone/>
            </a:pPr>
            <a:r>
              <a:rPr lang="en-US" dirty="0"/>
              <a:t>4. </a:t>
            </a:r>
            <a:r>
              <a:rPr lang="en-US" dirty="0" err="1"/>
              <a:t>Besteht</a:t>
            </a:r>
            <a:r>
              <a:rPr lang="en-US" dirty="0"/>
              <a:t> als </a:t>
            </a:r>
            <a:r>
              <a:rPr lang="en-US" dirty="0" err="1"/>
              <a:t>Folge</a:t>
            </a:r>
            <a:r>
              <a:rPr lang="en-US" dirty="0"/>
              <a:t> einer </a:t>
            </a:r>
            <a:r>
              <a:rPr lang="en-US" dirty="0" err="1"/>
              <a:t>Energieblockade</a:t>
            </a:r>
            <a:r>
              <a:rPr lang="en-US" dirty="0"/>
              <a:t> </a:t>
            </a:r>
            <a:r>
              <a:rPr lang="en-US" dirty="0" err="1"/>
              <a:t>ein</a:t>
            </a:r>
            <a:r>
              <a:rPr lang="en-US" dirty="0"/>
              <a:t> </a:t>
            </a:r>
            <a:r>
              <a:rPr lang="en-US" dirty="0" err="1"/>
              <a:t>chronischer</a:t>
            </a:r>
            <a:r>
              <a:rPr lang="en-US" dirty="0"/>
              <a:t> </a:t>
            </a:r>
            <a:r>
              <a:rPr lang="en-US" b="1" dirty="0" err="1"/>
              <a:t>Sauerstoffmangel</a:t>
            </a:r>
            <a:r>
              <a:rPr lang="en-US" dirty="0"/>
              <a:t>         </a:t>
            </a:r>
          </a:p>
          <a:p>
            <a:pPr marL="0" indent="0">
              <a:buNone/>
            </a:pPr>
            <a:r>
              <a:rPr lang="en-US" dirty="0"/>
              <a:t>    </a:t>
            </a:r>
            <a:r>
              <a:rPr lang="en-US" dirty="0" err="1"/>
              <a:t>bzw</a:t>
            </a:r>
            <a:r>
              <a:rPr lang="en-US" dirty="0"/>
              <a:t>. </a:t>
            </a:r>
            <a:r>
              <a:rPr lang="en-US" dirty="0" err="1"/>
              <a:t>ein</a:t>
            </a:r>
            <a:r>
              <a:rPr lang="en-US" dirty="0"/>
              <a:t> </a:t>
            </a:r>
            <a:r>
              <a:rPr lang="en-US" b="1" dirty="0" err="1"/>
              <a:t>Durchblutungsproblem</a:t>
            </a:r>
            <a:r>
              <a:rPr lang="en-US" dirty="0"/>
              <a:t> oder eine </a:t>
            </a:r>
            <a:r>
              <a:rPr lang="en-US" b="1" dirty="0" err="1"/>
              <a:t>mitochondriale</a:t>
            </a:r>
            <a:r>
              <a:rPr lang="en-US" b="1" dirty="0"/>
              <a:t> </a:t>
            </a:r>
            <a:r>
              <a:rPr lang="en-US" b="1" dirty="0" err="1"/>
              <a:t>Unterfunktion</a:t>
            </a:r>
            <a:r>
              <a:rPr lang="en-US" b="1" dirty="0"/>
              <a:t> </a:t>
            </a:r>
            <a:r>
              <a:rPr lang="en-US" dirty="0"/>
              <a:t>?</a:t>
            </a:r>
          </a:p>
          <a:p>
            <a:pPr marL="0" indent="0">
              <a:buNone/>
            </a:pPr>
            <a:r>
              <a:rPr lang="en-US" dirty="0"/>
              <a:t>5. </a:t>
            </a:r>
            <a:r>
              <a:rPr lang="en-US" dirty="0" err="1"/>
              <a:t>Welche</a:t>
            </a:r>
            <a:r>
              <a:rPr lang="en-US" dirty="0"/>
              <a:t> </a:t>
            </a:r>
            <a:r>
              <a:rPr lang="en-US" dirty="0" err="1"/>
              <a:t>Faktoren</a:t>
            </a:r>
            <a:r>
              <a:rPr lang="en-US" dirty="0"/>
              <a:t> </a:t>
            </a:r>
            <a:r>
              <a:rPr lang="en-US" dirty="0" err="1"/>
              <a:t>beeinträchtigen</a:t>
            </a:r>
            <a:r>
              <a:rPr lang="en-US" dirty="0"/>
              <a:t> die </a:t>
            </a:r>
            <a:r>
              <a:rPr lang="en-US" b="1" dirty="0" err="1"/>
              <a:t>Entgiftungskapazität</a:t>
            </a:r>
            <a:r>
              <a:rPr lang="en-US" dirty="0"/>
              <a:t> des </a:t>
            </a:r>
            <a:r>
              <a:rPr lang="en-US" dirty="0" err="1"/>
              <a:t>Patienten</a:t>
            </a:r>
            <a:r>
              <a:rPr lang="en-US" dirty="0"/>
              <a:t>?</a:t>
            </a:r>
          </a:p>
          <a:p>
            <a:endParaRPr lang="de-DE" dirty="0"/>
          </a:p>
        </p:txBody>
      </p:sp>
    </p:spTree>
    <p:extLst>
      <p:ext uri="{BB962C8B-B14F-4D97-AF65-F5344CB8AC3E}">
        <p14:creationId xmlns:p14="http://schemas.microsoft.com/office/powerpoint/2010/main" val="7103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16926"/>
            <a:ext cx="11029950" cy="1304924"/>
          </a:xfrm>
        </p:spPr>
        <p:txBody>
          <a:bodyPr>
            <a:normAutofit fontScale="90000"/>
          </a:bodyPr>
          <a:lstStyle/>
          <a:p>
            <a:r>
              <a:rPr lang="de-DE" sz="3600" b="1" dirty="0"/>
              <a:t>Zahn- / </a:t>
            </a:r>
            <a:r>
              <a:rPr lang="de-DE" sz="3600" b="1" dirty="0" err="1"/>
              <a:t>Dentinüberempfindlichkeit</a:t>
            </a:r>
            <a:r>
              <a:rPr lang="de-DE" sz="3600" b="1" dirty="0"/>
              <a:t> /</a:t>
            </a:r>
            <a:r>
              <a:rPr lang="de-DE" sz="3600" b="1" dirty="0" err="1"/>
              <a:t>Dentinhypersensibilität</a:t>
            </a:r>
            <a:r>
              <a:rPr lang="de-DE" sz="3600" b="1" dirty="0"/>
              <a:t> (DHS):</a:t>
            </a:r>
            <a:br>
              <a:rPr lang="de-DE" sz="3600" b="1" dirty="0"/>
            </a:br>
            <a:r>
              <a:rPr lang="de-DE" sz="3600" b="1" dirty="0"/>
              <a:t>		                  8,6 Mio abgerechnete  Behandlungen</a:t>
            </a:r>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185" y="1987550"/>
            <a:ext cx="3158229" cy="4351338"/>
          </a:xfrm>
        </p:spPr>
      </p:pic>
      <p:sp>
        <p:nvSpPr>
          <p:cNvPr id="6" name="Rechteck 5"/>
          <p:cNvSpPr/>
          <p:nvPr/>
        </p:nvSpPr>
        <p:spPr>
          <a:xfrm>
            <a:off x="3765331" y="1066261"/>
            <a:ext cx="7915275" cy="5016758"/>
          </a:xfrm>
          <a:prstGeom prst="rect">
            <a:avLst/>
          </a:prstGeom>
        </p:spPr>
        <p:txBody>
          <a:bodyPr wrap="square">
            <a:spAutoFit/>
          </a:bodyPr>
          <a:lstStyle/>
          <a:p>
            <a:r>
              <a:rPr lang="en-US" sz="2000" dirty="0"/>
              <a:t>Aber:</a:t>
            </a:r>
          </a:p>
          <a:p>
            <a:r>
              <a:rPr lang="en-US" sz="2000" b="1" i="1" dirty="0"/>
              <a:t>“</a:t>
            </a:r>
            <a:r>
              <a:rPr lang="en-US" sz="2000" b="1" i="1" dirty="0" err="1"/>
              <a:t>Etwa</a:t>
            </a:r>
            <a:r>
              <a:rPr lang="en-US" sz="2000" b="1" i="1" dirty="0"/>
              <a:t> 38% </a:t>
            </a:r>
            <a:r>
              <a:rPr lang="en-US" sz="2000" b="1" i="1" dirty="0" err="1"/>
              <a:t>aller</a:t>
            </a:r>
            <a:r>
              <a:rPr lang="en-US" sz="2000" b="1" i="1" dirty="0"/>
              <a:t> </a:t>
            </a:r>
            <a:r>
              <a:rPr lang="en-US" sz="2000" b="1" i="1" dirty="0" err="1"/>
              <a:t>Erwachsenen</a:t>
            </a:r>
            <a:r>
              <a:rPr lang="en-US" sz="2000" b="1" i="1" dirty="0"/>
              <a:t> </a:t>
            </a:r>
            <a:r>
              <a:rPr lang="en-US" sz="2000" b="1" i="1" dirty="0" err="1"/>
              <a:t>leiden</a:t>
            </a:r>
            <a:r>
              <a:rPr lang="en-US" sz="2000" b="1" i="1" dirty="0"/>
              <a:t> </a:t>
            </a:r>
            <a:r>
              <a:rPr lang="en-US" sz="2000" b="1" i="1" dirty="0" err="1"/>
              <a:t>regelmäßig</a:t>
            </a:r>
            <a:r>
              <a:rPr lang="en-US" sz="2000" b="1" i="1" dirty="0"/>
              <a:t> unter </a:t>
            </a:r>
            <a:r>
              <a:rPr lang="en-US" sz="2000" b="1" i="1" dirty="0" err="1"/>
              <a:t>schmerzenden</a:t>
            </a:r>
            <a:r>
              <a:rPr lang="en-US" sz="2000" b="1" i="1" dirty="0"/>
              <a:t> </a:t>
            </a:r>
            <a:r>
              <a:rPr lang="en-US" sz="2000" b="1" i="1" dirty="0" err="1"/>
              <a:t>Zähnen</a:t>
            </a:r>
            <a:r>
              <a:rPr lang="en-US" sz="2000" b="1" i="1" dirty="0"/>
              <a:t> </a:t>
            </a:r>
            <a:r>
              <a:rPr lang="en-US" sz="2000" b="1" i="1" dirty="0" err="1"/>
              <a:t>aufgrund</a:t>
            </a:r>
            <a:r>
              <a:rPr lang="en-US" sz="2000" b="1" i="1" dirty="0"/>
              <a:t> von </a:t>
            </a:r>
            <a:r>
              <a:rPr lang="en-US" sz="2000" b="1" i="1" dirty="0" err="1"/>
              <a:t>Schmerzempfindlichkeit</a:t>
            </a:r>
            <a:r>
              <a:rPr lang="en-US" sz="2000" b="1" i="1" dirty="0"/>
              <a:t>.”</a:t>
            </a:r>
          </a:p>
          <a:p>
            <a:pPr algn="r">
              <a:spcAft>
                <a:spcPts val="600"/>
              </a:spcAft>
            </a:pPr>
            <a:r>
              <a:rPr lang="en-US" sz="1400" dirty="0">
                <a:hlinkClick r:id="rId3"/>
              </a:rPr>
              <a:t>http://www.sensodyne.de/ueber-schmerzempfindliche-zaehne.aspx</a:t>
            </a:r>
            <a:endParaRPr lang="en-US" sz="1400" dirty="0"/>
          </a:p>
          <a:p>
            <a:pPr>
              <a:spcAft>
                <a:spcPts val="600"/>
              </a:spcAft>
            </a:pPr>
            <a:r>
              <a:rPr lang="en-US" sz="2000" b="1" i="1" dirty="0"/>
              <a:t>“52 % der </a:t>
            </a:r>
            <a:r>
              <a:rPr lang="en-US" sz="2000" b="1" i="1" dirty="0" err="1"/>
              <a:t>Betroffenen</a:t>
            </a:r>
            <a:r>
              <a:rPr lang="en-US" sz="2000" b="1" i="1" dirty="0"/>
              <a:t> [</a:t>
            </a:r>
            <a:r>
              <a:rPr lang="en-US" sz="2000" b="1" i="1" dirty="0" err="1"/>
              <a:t>haben</a:t>
            </a:r>
            <a:r>
              <a:rPr lang="en-US" sz="2000" b="1" i="1" dirty="0"/>
              <a:t>] noch </a:t>
            </a:r>
            <a:r>
              <a:rPr lang="en-US" sz="2000" b="1" i="1" dirty="0" err="1"/>
              <a:t>nie</a:t>
            </a:r>
            <a:r>
              <a:rPr lang="en-US" sz="2000" b="1" i="1" dirty="0"/>
              <a:t> mit einem </a:t>
            </a:r>
            <a:r>
              <a:rPr lang="en-US" sz="2000" b="1" i="1" dirty="0" err="1"/>
              <a:t>Zahnarzt</a:t>
            </a:r>
            <a:r>
              <a:rPr lang="en-US" sz="2000" b="1" i="1" dirty="0"/>
              <a:t> über 	schmerzempfindliche </a:t>
            </a:r>
            <a:r>
              <a:rPr lang="en-US" sz="2000" b="1" i="1" dirty="0" err="1"/>
              <a:t>Zähne</a:t>
            </a:r>
            <a:r>
              <a:rPr lang="en-US" sz="2000" b="1" i="1" dirty="0"/>
              <a:t> </a:t>
            </a:r>
            <a:r>
              <a:rPr lang="en-US" sz="2000" b="1" i="1" dirty="0" err="1"/>
              <a:t>gesprochen</a:t>
            </a:r>
            <a:r>
              <a:rPr lang="en-US" sz="2000" b="1" i="1" dirty="0"/>
              <a:t>.”</a:t>
            </a:r>
          </a:p>
          <a:p>
            <a:r>
              <a:rPr lang="en-US" sz="2000" b="1" i="1" dirty="0"/>
              <a:t> </a:t>
            </a:r>
            <a:r>
              <a:rPr lang="en-US" sz="2000" b="1" i="1" dirty="0" err="1"/>
              <a:t>Hauptgründe</a:t>
            </a:r>
            <a:r>
              <a:rPr lang="en-US" sz="2000" b="1" i="1" dirty="0"/>
              <a:t> </a:t>
            </a:r>
            <a:r>
              <a:rPr lang="en-US" sz="2000" b="1" i="1" dirty="0" err="1"/>
              <a:t>für</a:t>
            </a:r>
            <a:r>
              <a:rPr lang="en-US" sz="2000" b="1" i="1" dirty="0"/>
              <a:t> </a:t>
            </a:r>
            <a:r>
              <a:rPr lang="en-US" sz="2000" b="1" i="1" dirty="0" err="1"/>
              <a:t>ihr</a:t>
            </a:r>
            <a:r>
              <a:rPr lang="en-US" sz="2000" b="1" i="1" dirty="0"/>
              <a:t> </a:t>
            </a:r>
            <a:r>
              <a:rPr lang="en-US" sz="2000" b="1" i="1" dirty="0" err="1"/>
              <a:t>Schweigen</a:t>
            </a:r>
            <a:r>
              <a:rPr lang="en-US" sz="2000" b="1" i="1" dirty="0"/>
              <a:t> sind</a:t>
            </a:r>
          </a:p>
          <a:p>
            <a:pPr lvl="1">
              <a:buFont typeface="Arial" panose="020B0604020202020204" pitchFamily="34" charset="0"/>
              <a:buChar char="•"/>
            </a:pPr>
            <a:r>
              <a:rPr lang="en-US" sz="2000" b="1" i="1" dirty="0"/>
              <a:t> die Angst </a:t>
            </a:r>
            <a:r>
              <a:rPr lang="en-US" sz="2000" b="1" i="1" dirty="0" err="1"/>
              <a:t>vor</a:t>
            </a:r>
            <a:r>
              <a:rPr lang="en-US" sz="2000" b="1" i="1" dirty="0"/>
              <a:t> </a:t>
            </a:r>
            <a:r>
              <a:rPr lang="en-US" sz="2000" b="1" i="1" dirty="0" err="1"/>
              <a:t>zahnärztlichen</a:t>
            </a:r>
            <a:r>
              <a:rPr lang="en-US" sz="2000" b="1" i="1" dirty="0"/>
              <a:t> </a:t>
            </a:r>
            <a:r>
              <a:rPr lang="en-US" sz="2000" b="1" i="1" dirty="0" err="1"/>
              <a:t>Eingriffen</a:t>
            </a:r>
            <a:r>
              <a:rPr lang="en-US" sz="2000" b="1" i="1" dirty="0"/>
              <a:t>, </a:t>
            </a:r>
          </a:p>
          <a:p>
            <a:pPr lvl="1">
              <a:buFont typeface="Arial" panose="020B0604020202020204" pitchFamily="34" charset="0"/>
              <a:buChar char="•"/>
            </a:pPr>
            <a:r>
              <a:rPr lang="en-US" sz="2000" b="1" i="1" dirty="0"/>
              <a:t> die </a:t>
            </a:r>
            <a:r>
              <a:rPr lang="en-US" sz="2000" b="1" i="1" dirty="0" err="1"/>
              <a:t>Geringschätzung</a:t>
            </a:r>
            <a:r>
              <a:rPr lang="en-US" sz="2000" b="1" i="1" dirty="0"/>
              <a:t> der </a:t>
            </a:r>
            <a:r>
              <a:rPr lang="en-US" sz="2000" b="1" i="1" dirty="0" err="1"/>
              <a:t>Symptome</a:t>
            </a:r>
            <a:r>
              <a:rPr lang="en-US" sz="2000" b="1" i="1" dirty="0"/>
              <a:t> und </a:t>
            </a:r>
          </a:p>
          <a:p>
            <a:pPr lvl="1">
              <a:spcAft>
                <a:spcPts val="600"/>
              </a:spcAft>
              <a:buFont typeface="Arial" panose="020B0604020202020204" pitchFamily="34" charset="0"/>
              <a:buChar char="•"/>
            </a:pPr>
            <a:r>
              <a:rPr lang="en-US" sz="2000" b="1" i="1" dirty="0"/>
              <a:t> die Entwicklung von </a:t>
            </a:r>
            <a:r>
              <a:rPr lang="en-US" sz="2000" b="1" i="1" dirty="0" err="1"/>
              <a:t>Bewältigungsstrategien</a:t>
            </a:r>
            <a:r>
              <a:rPr lang="en-US" sz="2000" b="1" i="1" dirty="0"/>
              <a:t>.</a:t>
            </a:r>
          </a:p>
          <a:p>
            <a:pPr>
              <a:spcAft>
                <a:spcPts val="600"/>
              </a:spcAft>
              <a:buFont typeface="Arial" panose="020B0604020202020204" pitchFamily="34" charset="0"/>
              <a:buChar char="•"/>
            </a:pPr>
            <a:r>
              <a:rPr lang="en-US" sz="2000" b="1" i="1" dirty="0"/>
              <a:t> “Nur 25% der </a:t>
            </a:r>
            <a:r>
              <a:rPr lang="en-US" sz="2000" b="1" i="1" dirty="0" err="1"/>
              <a:t>positiv</a:t>
            </a:r>
            <a:r>
              <a:rPr lang="en-US" sz="2000" b="1" i="1" dirty="0"/>
              <a:t> auf DHS </a:t>
            </a:r>
            <a:r>
              <a:rPr lang="en-US" sz="2000" b="1" i="1" dirty="0" err="1"/>
              <a:t>getesteten</a:t>
            </a:r>
            <a:r>
              <a:rPr lang="en-US" sz="2000" b="1" i="1" dirty="0"/>
              <a:t> </a:t>
            </a:r>
            <a:r>
              <a:rPr lang="en-US" sz="2000" b="1" i="1" dirty="0" err="1"/>
              <a:t>Studienteilnehmer</a:t>
            </a:r>
            <a:r>
              <a:rPr lang="en-US" sz="2000" b="1" i="1" dirty="0"/>
              <a:t> </a:t>
            </a:r>
            <a:r>
              <a:rPr lang="en-US" sz="2000" b="1" i="1" dirty="0" err="1"/>
              <a:t>fühlte</a:t>
            </a:r>
            <a:r>
              <a:rPr lang="en-US" sz="2000" b="1" i="1" dirty="0"/>
              <a:t> sich 	</a:t>
            </a:r>
            <a:r>
              <a:rPr lang="en-US" sz="2000" b="1" i="1" dirty="0" err="1"/>
              <a:t>selbst</a:t>
            </a:r>
            <a:r>
              <a:rPr lang="en-US" sz="2000" b="1" i="1" dirty="0"/>
              <a:t> </a:t>
            </a:r>
            <a:r>
              <a:rPr lang="en-US" sz="2000" b="1" i="1" dirty="0" err="1"/>
              <a:t>betroffen</a:t>
            </a:r>
            <a:r>
              <a:rPr lang="en-US" sz="2000" b="1" i="1" dirty="0"/>
              <a:t>.”</a:t>
            </a:r>
          </a:p>
          <a:p>
            <a:pPr>
              <a:buFont typeface="Arial" panose="020B0604020202020204" pitchFamily="34" charset="0"/>
              <a:buChar char="•"/>
            </a:pPr>
            <a:r>
              <a:rPr lang="en-US" sz="2000" b="1" i="1" dirty="0"/>
              <a:t> “Die DHS-</a:t>
            </a:r>
            <a:r>
              <a:rPr lang="en-US" sz="2000" b="1" i="1" dirty="0" err="1"/>
              <a:t>Prävalenz</a:t>
            </a:r>
            <a:r>
              <a:rPr lang="en-US" sz="2000" b="1" i="1" dirty="0"/>
              <a:t> ist bei 20- bis 40-Jährigen am </a:t>
            </a:r>
            <a:r>
              <a:rPr lang="en-US" sz="2000" b="1" i="1" dirty="0" err="1"/>
              <a:t>höchsten</a:t>
            </a:r>
            <a:r>
              <a:rPr lang="en-US" sz="2000" b="1" i="1" dirty="0"/>
              <a:t>.”</a:t>
            </a:r>
          </a:p>
          <a:p>
            <a:pPr algn="r"/>
            <a:r>
              <a:rPr lang="en-US" sz="1400" dirty="0">
                <a:hlinkClick r:id="rId4"/>
              </a:rPr>
              <a:t>http://www.dentalmagazin.de/expertenzirkel/Sensible-Zaehne-Was-sind-die-Ursachen-was-hilft_245604.html#1</a:t>
            </a:r>
            <a:endParaRPr lang="en-US" sz="1400" dirty="0"/>
          </a:p>
          <a:p>
            <a:endParaRPr lang="en-US" dirty="0">
              <a:effectLst/>
            </a:endParaRPr>
          </a:p>
        </p:txBody>
      </p:sp>
      <p:sp>
        <p:nvSpPr>
          <p:cNvPr id="3" name="Textfeld 2"/>
          <p:cNvSpPr txBox="1"/>
          <p:nvPr/>
        </p:nvSpPr>
        <p:spPr>
          <a:xfrm>
            <a:off x="3598414" y="5883415"/>
            <a:ext cx="8404399" cy="584775"/>
          </a:xfrm>
          <a:prstGeom prst="rect">
            <a:avLst/>
          </a:prstGeom>
          <a:noFill/>
        </p:spPr>
        <p:txBody>
          <a:bodyPr wrap="square" rtlCol="0">
            <a:spAutoFit/>
          </a:bodyPr>
          <a:lstStyle/>
          <a:p>
            <a:r>
              <a:rPr lang="de-DE" sz="3200" dirty="0"/>
              <a:t>Die DHS ist der Beginn der Zahnherdproblematik!</a:t>
            </a:r>
          </a:p>
        </p:txBody>
      </p:sp>
    </p:spTree>
    <p:extLst>
      <p:ext uri="{BB962C8B-B14F-4D97-AF65-F5344CB8AC3E}">
        <p14:creationId xmlns:p14="http://schemas.microsoft.com/office/powerpoint/2010/main" val="219127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2743" y="208369"/>
            <a:ext cx="11639550" cy="3100887"/>
          </a:xfrm>
        </p:spPr>
        <p:txBody>
          <a:bodyPr>
            <a:normAutofit fontScale="90000"/>
          </a:bodyPr>
          <a:lstStyle/>
          <a:p>
            <a:br>
              <a:rPr lang="en-US" sz="2700" b="1" dirty="0"/>
            </a:br>
            <a:br>
              <a:rPr lang="en-US" sz="2700" b="1" dirty="0"/>
            </a:br>
            <a:r>
              <a:rPr lang="en-US" sz="3100" b="1" dirty="0" err="1"/>
              <a:t>Bereits</a:t>
            </a:r>
            <a:r>
              <a:rPr lang="en-US" sz="3100" b="1" dirty="0"/>
              <a:t> </a:t>
            </a:r>
            <a:r>
              <a:rPr lang="en-US" sz="3100" b="1" dirty="0" err="1"/>
              <a:t>vier</a:t>
            </a:r>
            <a:r>
              <a:rPr lang="en-US" sz="3100" b="1" dirty="0"/>
              <a:t> </a:t>
            </a:r>
            <a:r>
              <a:rPr lang="en-US" sz="3100" b="1" dirty="0" err="1"/>
              <a:t>säurehaltige</a:t>
            </a:r>
            <a:r>
              <a:rPr lang="en-US" sz="3100" b="1" dirty="0"/>
              <a:t> </a:t>
            </a:r>
            <a:r>
              <a:rPr lang="en-US" sz="3100" b="1" dirty="0" err="1"/>
              <a:t>Getränke</a:t>
            </a:r>
            <a:r>
              <a:rPr lang="en-US" sz="3100" b="1" dirty="0"/>
              <a:t> oder </a:t>
            </a:r>
            <a:r>
              <a:rPr lang="en-US" sz="3100" b="1" dirty="0" err="1"/>
              <a:t>Speisen</a:t>
            </a:r>
            <a:r>
              <a:rPr lang="en-US" sz="3100" b="1" dirty="0"/>
              <a:t> am Tag </a:t>
            </a:r>
            <a:r>
              <a:rPr lang="en-US" sz="3100" b="1" dirty="0" err="1"/>
              <a:t>können</a:t>
            </a:r>
            <a:r>
              <a:rPr lang="en-US" sz="3100" b="1" dirty="0"/>
              <a:t> das </a:t>
            </a:r>
            <a:r>
              <a:rPr lang="en-US" sz="3100" b="1" dirty="0" err="1"/>
              <a:t>Risiko</a:t>
            </a:r>
            <a:r>
              <a:rPr lang="en-US" sz="3100" b="1" dirty="0"/>
              <a:t> von </a:t>
            </a:r>
            <a:r>
              <a:rPr lang="en-US" sz="3100" b="1" dirty="0" err="1"/>
              <a:t>säurebedingtem</a:t>
            </a:r>
            <a:r>
              <a:rPr lang="en-US" sz="3100" b="1" dirty="0"/>
              <a:t> </a:t>
            </a:r>
            <a:r>
              <a:rPr lang="en-US" sz="3100" b="1" dirty="0" err="1"/>
              <a:t>Zahnschmelzabbau</a:t>
            </a:r>
            <a:r>
              <a:rPr lang="en-US" sz="3100" b="1" dirty="0"/>
              <a:t> </a:t>
            </a:r>
            <a:r>
              <a:rPr lang="en-US" sz="3100" b="1" dirty="0" err="1"/>
              <a:t>Ihrer</a:t>
            </a:r>
            <a:r>
              <a:rPr lang="en-US" sz="3100" b="1" dirty="0"/>
              <a:t> </a:t>
            </a:r>
            <a:r>
              <a:rPr lang="en-US" sz="3100" b="1" dirty="0" err="1"/>
              <a:t>Zähne</a:t>
            </a:r>
            <a:r>
              <a:rPr lang="en-US" sz="3100" b="1" dirty="0"/>
              <a:t> </a:t>
            </a:r>
            <a:r>
              <a:rPr lang="en-US" sz="3100" b="1" dirty="0" err="1"/>
              <a:t>erhöhen</a:t>
            </a:r>
            <a:r>
              <a:rPr lang="en-US" sz="3100" b="1" dirty="0"/>
              <a:t>. </a:t>
            </a:r>
            <a:br>
              <a:rPr lang="en-US" sz="3100" b="1" dirty="0"/>
            </a:br>
            <a:r>
              <a:rPr lang="en-US" sz="3100" b="1" dirty="0" err="1"/>
              <a:t>Limonaden</a:t>
            </a:r>
            <a:r>
              <a:rPr lang="en-US" sz="3100" b="1" dirty="0"/>
              <a:t>,   Wein,   </a:t>
            </a:r>
            <a:r>
              <a:rPr lang="en-US" sz="3100" b="1" dirty="0" err="1"/>
              <a:t>Obst</a:t>
            </a:r>
            <a:r>
              <a:rPr lang="en-US" sz="3100" b="1" dirty="0"/>
              <a:t>,  </a:t>
            </a:r>
            <a:r>
              <a:rPr lang="en-US" sz="3100" b="1" dirty="0" err="1"/>
              <a:t>Säfte</a:t>
            </a:r>
            <a:r>
              <a:rPr lang="en-US" sz="3100" b="1" dirty="0"/>
              <a:t>,    </a:t>
            </a:r>
            <a:r>
              <a:rPr lang="en-US" sz="3100" b="1" dirty="0" err="1"/>
              <a:t>kohlensäurehaltiges</a:t>
            </a:r>
            <a:r>
              <a:rPr lang="en-US" sz="3100" b="1" dirty="0"/>
              <a:t> Wasser mit </a:t>
            </a:r>
            <a:r>
              <a:rPr lang="en-US" sz="3100" b="1" dirty="0" err="1"/>
              <a:t>Zitrone</a:t>
            </a:r>
            <a:r>
              <a:rPr lang="en-US" sz="3100" b="1" dirty="0"/>
              <a:t> und </a:t>
            </a:r>
            <a:r>
              <a:rPr lang="en-US" sz="3100" b="1" dirty="0" err="1"/>
              <a:t>sogar</a:t>
            </a:r>
            <a:r>
              <a:rPr lang="en-US" sz="3100" b="1" dirty="0"/>
              <a:t> </a:t>
            </a:r>
            <a:r>
              <a:rPr lang="en-US" sz="3100" b="1" dirty="0" err="1"/>
              <a:t>Salatdressings</a:t>
            </a:r>
            <a:r>
              <a:rPr lang="en-US" sz="3100" b="1" dirty="0"/>
              <a:t> </a:t>
            </a:r>
            <a:r>
              <a:rPr lang="en-US" sz="3100" b="1" dirty="0" err="1"/>
              <a:t>zählen</a:t>
            </a:r>
            <a:r>
              <a:rPr lang="en-US" sz="3100" b="1" dirty="0"/>
              <a:t> zu den </a:t>
            </a:r>
            <a:r>
              <a:rPr lang="en-US" sz="3100" b="1" dirty="0" err="1"/>
              <a:t>täglichen</a:t>
            </a:r>
            <a:r>
              <a:rPr lang="en-US" sz="3100" b="1" dirty="0"/>
              <a:t> </a:t>
            </a:r>
            <a:r>
              <a:rPr lang="en-US" sz="3100" b="1" dirty="0" err="1"/>
              <a:t>Getränken</a:t>
            </a:r>
            <a:r>
              <a:rPr lang="en-US" sz="3100" b="1" dirty="0"/>
              <a:t> und </a:t>
            </a:r>
            <a:r>
              <a:rPr lang="en-US" sz="3100" b="1" dirty="0" err="1"/>
              <a:t>Speisen</a:t>
            </a:r>
            <a:r>
              <a:rPr lang="en-US" sz="3100" b="1" dirty="0"/>
              <a:t>, die </a:t>
            </a:r>
            <a:r>
              <a:rPr lang="en-US" sz="3100" b="1" dirty="0" err="1"/>
              <a:t>Säure</a:t>
            </a:r>
            <a:r>
              <a:rPr lang="en-US" sz="3100" b="1" dirty="0"/>
              <a:t> </a:t>
            </a:r>
            <a:r>
              <a:rPr lang="en-US" sz="3100" b="1" dirty="0" err="1"/>
              <a:t>enthalten</a:t>
            </a:r>
            <a:r>
              <a:rPr lang="en-US" sz="3100" b="1" dirty="0"/>
              <a:t>. So </a:t>
            </a:r>
            <a:r>
              <a:rPr lang="en-US" sz="3100" b="1" dirty="0" err="1"/>
              <a:t>gefährdet</a:t>
            </a:r>
            <a:r>
              <a:rPr lang="en-US" sz="3100" b="1" dirty="0"/>
              <a:t> die </a:t>
            </a:r>
            <a:r>
              <a:rPr lang="en-US" sz="3100" b="1" dirty="0" err="1"/>
              <a:t>moderne</a:t>
            </a:r>
            <a:r>
              <a:rPr lang="en-US" sz="3100" b="1" dirty="0"/>
              <a:t> </a:t>
            </a:r>
            <a:r>
              <a:rPr lang="en-US" sz="3100" b="1" dirty="0" err="1"/>
              <a:t>Ernährungsweise</a:t>
            </a:r>
            <a:r>
              <a:rPr lang="en-US" sz="3100" b="1" dirty="0"/>
              <a:t> die Gesundheit unserer </a:t>
            </a:r>
            <a:r>
              <a:rPr lang="en-US" sz="3100" b="1" dirty="0" err="1"/>
              <a:t>Zähne</a:t>
            </a:r>
            <a:r>
              <a:rPr lang="en-US" sz="3100" b="1" dirty="0"/>
              <a:t>. Das ist DIE SAURE WAHRHEIT.                                                                                      </a:t>
            </a:r>
            <a:r>
              <a:rPr lang="en-US" sz="2000" b="1" dirty="0">
                <a:hlinkClick r:id="rId2"/>
              </a:rPr>
              <a:t>http://www.proschmelz.de/was-ist-zahnerosion.html</a:t>
            </a:r>
            <a:br>
              <a:rPr lang="en-US" sz="2000" b="1" dirty="0"/>
            </a:br>
            <a:br>
              <a:rPr lang="en-US" sz="2000" dirty="0"/>
            </a:br>
            <a:br>
              <a:rPr lang="en-US" sz="2000" dirty="0"/>
            </a:br>
            <a:endParaRPr lang="de-DE" sz="2000" dirty="0"/>
          </a:p>
        </p:txBody>
      </p:sp>
      <p:pic>
        <p:nvPicPr>
          <p:cNvPr id="4" name="Inhaltsplatzhalter 3"/>
          <p:cNvPicPr>
            <a:picLocks noGrp="1" noChangeAspect="1"/>
          </p:cNvPicPr>
          <p:nvPr>
            <p:ph idx="1"/>
          </p:nvPr>
        </p:nvPicPr>
        <p:blipFill>
          <a:blip r:embed="rId3"/>
          <a:stretch>
            <a:fillRect/>
          </a:stretch>
        </p:blipFill>
        <p:spPr>
          <a:xfrm>
            <a:off x="333375" y="3648074"/>
            <a:ext cx="5086807" cy="2865809"/>
          </a:xfrm>
          <a:prstGeom prst="rect">
            <a:avLst/>
          </a:prstGeom>
        </p:spPr>
      </p:pic>
      <p:sp>
        <p:nvSpPr>
          <p:cNvPr id="6" name="Rechteck 5"/>
          <p:cNvSpPr/>
          <p:nvPr/>
        </p:nvSpPr>
        <p:spPr>
          <a:xfrm>
            <a:off x="5590309" y="3648074"/>
            <a:ext cx="6331454" cy="2677656"/>
          </a:xfrm>
          <a:prstGeom prst="rect">
            <a:avLst/>
          </a:prstGeom>
        </p:spPr>
        <p:txBody>
          <a:bodyPr wrap="square">
            <a:spAutoFit/>
          </a:bodyPr>
          <a:lstStyle/>
          <a:p>
            <a:r>
              <a:rPr lang="de-DE" sz="2800" dirty="0"/>
              <a:t>Produkte für die häusliche Mundhygiene bei schmerzempfindlichen Zähne  mit  den Wirkstoffen:</a:t>
            </a:r>
          </a:p>
          <a:p>
            <a:r>
              <a:rPr lang="de-DE" sz="2800" dirty="0" err="1">
                <a:solidFill>
                  <a:schemeClr val="accent1"/>
                </a:solidFill>
              </a:rPr>
              <a:t>Kaliumionen</a:t>
            </a:r>
            <a:r>
              <a:rPr lang="de-DE" sz="2800" dirty="0"/>
              <a:t>, wie in </a:t>
            </a:r>
            <a:r>
              <a:rPr lang="de-DE" sz="2800" dirty="0" err="1"/>
              <a:t>Sensodyne</a:t>
            </a:r>
            <a:r>
              <a:rPr lang="de-DE" sz="2800" dirty="0"/>
              <a:t> Multi Care</a:t>
            </a:r>
          </a:p>
          <a:p>
            <a:r>
              <a:rPr lang="de-DE" sz="2800" dirty="0">
                <a:solidFill>
                  <a:schemeClr val="accent6"/>
                </a:solidFill>
              </a:rPr>
              <a:t>Strontiumsalze</a:t>
            </a:r>
            <a:r>
              <a:rPr lang="de-DE" sz="2800" dirty="0"/>
              <a:t> wie in </a:t>
            </a:r>
            <a:r>
              <a:rPr lang="de-DE" sz="2800" dirty="0" err="1"/>
              <a:t>Sensodyne</a:t>
            </a:r>
            <a:r>
              <a:rPr lang="de-DE" sz="2800" dirty="0"/>
              <a:t> Rapid</a:t>
            </a:r>
          </a:p>
          <a:p>
            <a:r>
              <a:rPr lang="de-DE" sz="2800" dirty="0">
                <a:solidFill>
                  <a:srgbClr val="FF0000"/>
                </a:solidFill>
              </a:rPr>
              <a:t>Zinnsalze</a:t>
            </a:r>
            <a:r>
              <a:rPr lang="de-DE" sz="2800" dirty="0"/>
              <a:t> in </a:t>
            </a:r>
            <a:r>
              <a:rPr lang="de-DE" sz="2800" dirty="0" err="1"/>
              <a:t>Sensodyne</a:t>
            </a:r>
            <a:r>
              <a:rPr lang="de-DE" sz="2800" dirty="0"/>
              <a:t> </a:t>
            </a:r>
            <a:r>
              <a:rPr lang="de-DE" sz="2800" dirty="0" err="1"/>
              <a:t>Repair</a:t>
            </a:r>
            <a:r>
              <a:rPr lang="de-DE" sz="2800" dirty="0"/>
              <a:t> &amp; </a:t>
            </a:r>
            <a:r>
              <a:rPr lang="de-DE" sz="2800" dirty="0" err="1"/>
              <a:t>Protect</a:t>
            </a:r>
            <a:r>
              <a:rPr lang="de-DE" sz="2800" dirty="0"/>
              <a:t> </a:t>
            </a:r>
          </a:p>
        </p:txBody>
      </p:sp>
    </p:spTree>
    <p:extLst>
      <p:ext uri="{BB962C8B-B14F-4D97-AF65-F5344CB8AC3E}">
        <p14:creationId xmlns:p14="http://schemas.microsoft.com/office/powerpoint/2010/main" val="131139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2359</Words>
  <Application>Microsoft Office PowerPoint</Application>
  <PresentationFormat>Breitbild</PresentationFormat>
  <Paragraphs>400</Paragraphs>
  <Slides>30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30</vt:i4>
      </vt:variant>
    </vt:vector>
  </HeadingPairs>
  <TitlesOfParts>
    <vt:vector size="34" baseType="lpstr">
      <vt:lpstr>Arial</vt:lpstr>
      <vt:lpstr>Calibri</vt:lpstr>
      <vt:lpstr>Calibri Light</vt:lpstr>
      <vt:lpstr>Office</vt:lpstr>
      <vt:lpstr>Zahn – Seele – Mensch Zur Indikation der PSE  im Zahn-Kiefer-Bereich </vt:lpstr>
      <vt:lpstr>James Hillmann (1926-2011) </vt:lpstr>
      <vt:lpstr>PowerPoint-Präsentation</vt:lpstr>
      <vt:lpstr> Zur  Epidemiologie  von Zahnpathologien in Deutschland  (Jahreszahlen für 2015)</vt:lpstr>
      <vt:lpstr>Der rote Faden des Zahnschmerz-Geschehens  (1) </vt:lpstr>
      <vt:lpstr>Der rote Faden des Zahnschmerz-Geschehens (2)</vt:lpstr>
      <vt:lpstr>Der rote Faden des Zahnschmerz-Geschehens (3)</vt:lpstr>
      <vt:lpstr>Zahn- / Dentinüberempfindlichkeit /Dentinhypersensibilität (DHS):                     8,6 Mio abgerechnete  Behandlungen</vt:lpstr>
      <vt:lpstr>  Bereits vier säurehaltige Getränke oder Speisen am Tag können das Risiko von säurebedingtem Zahnschmelzabbau Ihrer Zähne erhöhen.  Limonaden,   Wein,   Obst,  Säfte,    kohlensäurehaltiges Wasser mit Zitrone und sogar Salatdressings zählen zu den täglichen Getränken und Speisen, die Säure enthalten. So gefährdet die moderne Ernährungsweise die Gesundheit unserer Zähne. Das ist DIE SAURE WAHRHEIT.                                                                                      http://www.proschmelz.de/was-ist-zahnerosion.html   </vt:lpstr>
      <vt:lpstr>PowerPoint-Präsentation</vt:lpstr>
      <vt:lpstr>PowerPoint-Präsentation</vt:lpstr>
      <vt:lpstr>PowerPoint-Präsentation</vt:lpstr>
      <vt:lpstr> </vt:lpstr>
      <vt:lpstr>Ein Gramm Vorbeugung ist  besser als ein Pfund Therapie (Volksmund) . </vt:lpstr>
      <vt:lpstr>PowerPoint-Präsentation</vt:lpstr>
      <vt:lpstr>PowerPoint-Präsentation</vt:lpstr>
      <vt:lpstr>Reba-Test, Patient Marcel M., geb. 8.5.89</vt:lpstr>
      <vt:lpstr>PowerPoint-Präsentation</vt:lpstr>
      <vt:lpstr>Kasuistik 2 (1):  ReBa-Test, Patient: Stefan B., geb. 30.4.61  </vt:lpstr>
      <vt:lpstr>Kasuistik 2 (2):  ReBa-Test, Patient: Stefan B., geb. 30.4.61 </vt:lpstr>
      <vt:lpstr>Kasuistik 2 (3):  ReBa-Test, Patient: Stefan B., geb. 30.4.61</vt:lpstr>
      <vt:lpstr>Kasuistik 2 (4):  ReBa-Test, Patient: Stefan B., geb. 30.4.61</vt:lpstr>
      <vt:lpstr>Kasuistik 3 (1):  Frau Hannelore M., geb. 17.9.34: pulpitische Beschwerden bei Zahn  24, 25   </vt:lpstr>
      <vt:lpstr>Kasuistik 4 (2): Frau Rosita D-H., geb. 9.7.1959 Kiefergelenksprobleme,multiple vegetative Beschwerden, Schlafstörung, wandernde  Schmerzen etc.</vt:lpstr>
      <vt:lpstr>PowerPoint-Präsentation</vt:lpstr>
      <vt:lpstr>Egger: Urformen des Malens </vt:lpstr>
      <vt:lpstr>PowerPoint-Präsentation</vt:lpstr>
      <vt:lpstr>PowerPoint-Präsentation</vt:lpstr>
      <vt:lpstr>PowerPoint-Präsentation</vt:lpstr>
      <vt:lpstr>Danke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Zahn – Seele - Mensch</dc:title>
  <dc:creator>NG</dc:creator>
  <cp:lastModifiedBy>NG</cp:lastModifiedBy>
  <cp:revision>226</cp:revision>
  <dcterms:created xsi:type="dcterms:W3CDTF">2017-03-04T15:30:47Z</dcterms:created>
  <dcterms:modified xsi:type="dcterms:W3CDTF">2017-06-07T19:24:39Z</dcterms:modified>
</cp:coreProperties>
</file>